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66" r:id="rId4"/>
    <p:sldId id="281" r:id="rId5"/>
    <p:sldId id="267" r:id="rId6"/>
    <p:sldId id="268" r:id="rId7"/>
    <p:sldId id="257" r:id="rId8"/>
    <p:sldId id="258" r:id="rId9"/>
    <p:sldId id="259" r:id="rId10"/>
    <p:sldId id="260" r:id="rId11"/>
    <p:sldId id="261" r:id="rId12"/>
    <p:sldId id="262" r:id="rId13"/>
    <p:sldId id="264" r:id="rId14"/>
    <p:sldId id="263" r:id="rId15"/>
    <p:sldId id="276" r:id="rId16"/>
    <p:sldId id="277" r:id="rId17"/>
    <p:sldId id="275" r:id="rId18"/>
    <p:sldId id="274" r:id="rId19"/>
    <p:sldId id="271" r:id="rId20"/>
    <p:sldId id="278" r:id="rId21"/>
    <p:sldId id="279" r:id="rId22"/>
    <p:sldId id="280" r:id="rId23"/>
    <p:sldId id="282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4" d="100"/>
          <a:sy n="64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873DB-B6E8-4AE1-9281-3A4D81B0D4B7}" type="datetimeFigureOut">
              <a:rPr lang="ru-RU"/>
              <a:pPr>
                <a:defRPr/>
              </a:pPr>
              <a:t>29.12.2022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1DB76-75A5-42D0-891D-591101F17E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19956-4E18-4DB6-94E6-818857DCC45E}" type="datetimeFigureOut">
              <a:rPr lang="ru-RU"/>
              <a:pPr>
                <a:defRPr/>
              </a:pPr>
              <a:t>29.12.2022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F9232-94DD-4539-893E-3AF1F5A200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41DCE-0971-481C-9297-B441E180FF51}" type="datetimeFigureOut">
              <a:rPr lang="ru-RU"/>
              <a:pPr>
                <a:defRPr/>
              </a:pPr>
              <a:t>29.12.2022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36B99-9A4B-490A-9DF0-CA8B9FE6BC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5A556-CA4A-4ADB-B3D3-6267085B57B7}" type="datetimeFigureOut">
              <a:rPr lang="ru-RU"/>
              <a:pPr>
                <a:defRPr/>
              </a:pPr>
              <a:t>29.12.2022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EF366-A4E6-4C0E-B02B-2717C489EC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A333A-92BF-4593-8ABD-038A819C50FC}" type="datetimeFigureOut">
              <a:rPr lang="ru-RU"/>
              <a:pPr>
                <a:defRPr/>
              </a:pPr>
              <a:t>29.12.2022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24B86-DA12-4625-B586-581B5952CF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49DA7-165F-46EB-BE4F-5B44C1F2F62F}" type="datetimeFigureOut">
              <a:rPr lang="ru-RU"/>
              <a:pPr>
                <a:defRPr/>
              </a:pPr>
              <a:t>29.12.2022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1367A-3C5F-46AC-84B5-727A037492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D7D69-7FDD-47E2-9A10-FF5B1220A07C}" type="datetimeFigureOut">
              <a:rPr lang="ru-RU"/>
              <a:pPr>
                <a:defRPr/>
              </a:pPr>
              <a:t>29.12.2022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4A62A-68A3-4132-988B-97B9558FF7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392D6-8722-465C-805A-52DD22590DBD}" type="datetimeFigureOut">
              <a:rPr lang="ru-RU"/>
              <a:pPr>
                <a:defRPr/>
              </a:pPr>
              <a:t>29.12.2022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2D804-6416-4FA3-871E-6AF0FA3035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6C55C-AD0E-4140-9CCB-9AB551932E4D}" type="datetimeFigureOut">
              <a:rPr lang="ru-RU"/>
              <a:pPr>
                <a:defRPr/>
              </a:pPr>
              <a:t>29.12.2022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7EEE1-F5D6-4177-B975-EAA2B8D3E1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78D26-EA29-4815-8798-1B89E4A4147D}" type="datetimeFigureOut">
              <a:rPr lang="ru-RU"/>
              <a:pPr>
                <a:defRPr/>
              </a:pPr>
              <a:t>29.12.2022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00D12-43AD-4870-B410-2635732657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C0E6D-00DC-40D6-AF86-0EDD4EEEC857}" type="datetimeFigureOut">
              <a:rPr lang="ru-RU"/>
              <a:pPr>
                <a:defRPr/>
              </a:pPr>
              <a:t>29.12.2022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6E1CB-9668-4DCA-A885-0477E2EA63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B594E2B-5510-4F4A-8E56-614E1C413973}" type="datetimeFigureOut">
              <a:rPr lang="ru-RU"/>
              <a:pPr>
                <a:defRPr/>
              </a:pPr>
              <a:t>29.12.2022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D4F9B3-8875-4540-949C-5A4C58368D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72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ЖИВОЙ  </a:t>
            </a:r>
            <a:br>
              <a:rPr lang="ru-RU" sz="6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САХАЛИН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332162"/>
            <a:ext cx="6400800" cy="2597167"/>
          </a:xfrm>
        </p:spPr>
        <p:txBody>
          <a:bodyPr/>
          <a:lstStyle/>
          <a:p>
            <a:pPr algn="r"/>
            <a:r>
              <a:rPr lang="ru-RU" dirty="0" smtClean="0"/>
              <a:t>Автор-составитель</a:t>
            </a:r>
          </a:p>
          <a:p>
            <a:pPr algn="r"/>
            <a:r>
              <a:rPr lang="ru-RU" dirty="0" smtClean="0"/>
              <a:t>Донских Евгений Николаевич</a:t>
            </a:r>
          </a:p>
          <a:p>
            <a:pPr algn="r"/>
            <a:r>
              <a:rPr lang="ru-RU" dirty="0" smtClean="0"/>
              <a:t>у</a:t>
            </a:r>
            <a:r>
              <a:rPr lang="ru-RU" dirty="0" smtClean="0"/>
              <a:t>читель биологии, химии</a:t>
            </a:r>
          </a:p>
          <a:p>
            <a:pPr algn="r"/>
            <a:r>
              <a:rPr lang="ru-RU" dirty="0" smtClean="0"/>
              <a:t>МБОУ СОШ №3 с. Огоньки</a:t>
            </a:r>
          </a:p>
          <a:p>
            <a:pPr algn="r"/>
            <a:r>
              <a:rPr lang="ru-RU" dirty="0" smtClean="0"/>
              <a:t>в</a:t>
            </a:r>
            <a:r>
              <a:rPr lang="ru-RU" dirty="0" smtClean="0"/>
              <a:t>ысшая квалификационная категория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69934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>
                <a:latin typeface="+mn-lt"/>
              </a:rPr>
              <a:t>ЯДОВИТЫЕ РАСТЕНИЯ</a:t>
            </a:r>
            <a:endParaRPr lang="ru-RU" sz="36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71563"/>
            <a:ext cx="4040188" cy="1214437"/>
          </a:xfrm>
        </p:spPr>
        <p:txBody>
          <a:bodyPr>
            <a:normAutofit/>
          </a:bodyPr>
          <a:lstStyle/>
          <a:p>
            <a:pPr algn="ctr"/>
            <a:r>
              <a:rPr lang="ru-RU" sz="1400" cap="none" smtClean="0"/>
              <a:t>ВОРОНЕЦ КРАСНОПЛОДНЫЙ</a:t>
            </a:r>
            <a:r>
              <a:rPr lang="en-US" sz="1400" cap="none" smtClean="0">
                <a:latin typeface="Times New Roman" pitchFamily="18" charset="0"/>
              </a:rPr>
              <a:t> </a:t>
            </a:r>
          </a:p>
          <a:p>
            <a:pPr algn="ctr"/>
            <a:r>
              <a:rPr lang="en-US" sz="1400" cap="none" smtClean="0">
                <a:latin typeface="Times New Roman" pitchFamily="18" charset="0"/>
              </a:rPr>
              <a:t>(ACTAEA ERYTROCARPA)</a:t>
            </a:r>
            <a:endParaRPr lang="ru-RU" sz="1400" cap="none" smtClean="0"/>
          </a:p>
          <a:p>
            <a:pPr algn="ctr"/>
            <a:r>
              <a:rPr lang="ru-RU" sz="1400" cap="none" smtClean="0"/>
              <a:t>ЦВЕТЕНИЕ В </a:t>
            </a:r>
            <a:r>
              <a:rPr lang="en-US" sz="1400" cap="none" smtClean="0">
                <a:latin typeface="Times New Roman" pitchFamily="18" charset="0"/>
              </a:rPr>
              <a:t>V-VI</a:t>
            </a:r>
            <a:r>
              <a:rPr lang="ru-RU" sz="1400" cap="none" smtClean="0"/>
              <a:t>, ПЛОДОНОШЕНИЕ В </a:t>
            </a:r>
            <a:r>
              <a:rPr lang="en-US" sz="1400" cap="none" smtClean="0">
                <a:latin typeface="Times New Roman" pitchFamily="18" charset="0"/>
              </a:rPr>
              <a:t>VII-VIII</a:t>
            </a:r>
            <a:r>
              <a:rPr lang="ru-RU" sz="1400" cap="none" smtClean="0"/>
              <a:t>. ПРОИЗРАСТАЕТ В ЛЕСАХ.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071563"/>
            <a:ext cx="4041775" cy="1214437"/>
          </a:xfrm>
        </p:spPr>
        <p:txBody>
          <a:bodyPr>
            <a:noAutofit/>
          </a:bodyPr>
          <a:lstStyle/>
          <a:p>
            <a:pPr algn="ctr"/>
            <a:r>
              <a:rPr lang="ru-RU" sz="1400" cap="none" smtClean="0"/>
              <a:t>БАГУЛЬНИК КРУПНОЛИСТНЫЙ</a:t>
            </a:r>
          </a:p>
          <a:p>
            <a:pPr algn="ctr"/>
            <a:r>
              <a:rPr lang="en-US" sz="1400" cap="none" smtClean="0">
                <a:latin typeface="Times New Roman" pitchFamily="18" charset="0"/>
              </a:rPr>
              <a:t>(LEDUM  MACROFILLUM)</a:t>
            </a:r>
          </a:p>
          <a:p>
            <a:pPr algn="ctr"/>
            <a:r>
              <a:rPr lang="ru-RU" sz="1400" cap="none" smtClean="0"/>
              <a:t>ОКОЛО 1 М ВЫСОТОЙ.  НА МОХОВЫХ БОЛОТАХ И  В СВЕТЛОХВОЙНЫХ И ТЁМНОХВОЙНЫХ ЛЕСАХ.</a:t>
            </a:r>
          </a:p>
        </p:txBody>
      </p:sp>
      <p:pic>
        <p:nvPicPr>
          <p:cNvPr id="23556" name="Picture 2" descr="E:\живой мир\цветковые\багульник подбел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4645025" y="2571750"/>
            <a:ext cx="4041775" cy="3187700"/>
          </a:xfrm>
        </p:spPr>
      </p:pic>
      <p:pic>
        <p:nvPicPr>
          <p:cNvPr id="23557" name="Picture 3" descr="E:\живой мир\цветковые\воронец красноплодный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2571750"/>
            <a:ext cx="4040188" cy="31877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>
                <a:effectLst/>
                <a:latin typeface="+mn-lt"/>
              </a:rPr>
              <a:t>ЯДОВИТЫЕ РАСТЕНИЯ</a:t>
            </a:r>
            <a:endParaRPr lang="ru-RU" sz="3600" dirty="0">
              <a:effectLst/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13" y="1196975"/>
            <a:ext cx="4040187" cy="1071563"/>
          </a:xfrm>
        </p:spPr>
        <p:txBody>
          <a:bodyPr>
            <a:noAutofit/>
          </a:bodyPr>
          <a:lstStyle/>
          <a:p>
            <a:pPr algn="ctr"/>
            <a:r>
              <a:rPr lang="ru-RU" sz="1400" cap="none" smtClean="0"/>
              <a:t>ЧЕМЕРИЦА КРУПНОЦВЕТКОВАЯ</a:t>
            </a:r>
          </a:p>
          <a:p>
            <a:pPr algn="ctr"/>
            <a:r>
              <a:rPr lang="ru-RU" sz="1400" cap="none" smtClean="0"/>
              <a:t>(</a:t>
            </a:r>
            <a:r>
              <a:rPr lang="en-US" sz="1400" cap="none" smtClean="0">
                <a:latin typeface="Times New Roman" pitchFamily="18" charset="0"/>
              </a:rPr>
              <a:t>VERATRUM  GRANDIFLORUM)</a:t>
            </a:r>
            <a:endParaRPr lang="ru-RU" sz="1400" cap="none" smtClean="0"/>
          </a:p>
          <a:p>
            <a:pPr algn="ctr"/>
            <a:r>
              <a:rPr lang="ru-RU" sz="1400" cap="none" smtClean="0"/>
              <a:t>НА ВЛАЖНЫХ ЛУГАХ И В КУСТАРНИКАХ.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214438"/>
            <a:ext cx="4041775" cy="1071562"/>
          </a:xfrm>
        </p:spPr>
        <p:txBody>
          <a:bodyPr>
            <a:noAutofit/>
          </a:bodyPr>
          <a:lstStyle/>
          <a:p>
            <a:pPr algn="ctr"/>
            <a:r>
              <a:rPr lang="ru-RU" sz="1400" cap="none" smtClean="0"/>
              <a:t>ЧИСТОТЕЛ БОЛЬШОЙ</a:t>
            </a:r>
          </a:p>
          <a:p>
            <a:pPr algn="ctr"/>
            <a:r>
              <a:rPr lang="ru-RU" sz="1400" cap="none" smtClean="0"/>
              <a:t>(</a:t>
            </a:r>
            <a:r>
              <a:rPr lang="en-US" sz="1400" cap="none" smtClean="0">
                <a:latin typeface="Times New Roman" pitchFamily="18" charset="0"/>
              </a:rPr>
              <a:t>CHELIDONIUM  MAJUS)</a:t>
            </a:r>
          </a:p>
          <a:p>
            <a:pPr algn="ctr"/>
            <a:r>
              <a:rPr lang="ru-RU" sz="1400" cap="none" smtClean="0"/>
              <a:t>В ЛЕСАХ, У ДОРОГ, А ТАКЖЕ КАК СОРНОЕ. </a:t>
            </a:r>
          </a:p>
        </p:txBody>
      </p:sp>
      <p:pic>
        <p:nvPicPr>
          <p:cNvPr id="24580" name="Picture 2" descr="E:\живой мир\цветковые\чемерица крупноцветковая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428875"/>
            <a:ext cx="4040188" cy="3330575"/>
          </a:xfrm>
        </p:spPr>
      </p:pic>
      <p:pic>
        <p:nvPicPr>
          <p:cNvPr id="24581" name="Picture 3" descr="E:\живой мир\цветковые\чистотел большой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645025" y="2428875"/>
            <a:ext cx="4041775" cy="33305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>
                <a:latin typeface="+mn-lt"/>
              </a:rPr>
              <a:t>ЛЕКАРСТВЕННЫЕ РАСТЕНИЯ</a:t>
            </a:r>
            <a:endParaRPr lang="ru-RU" sz="36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14438"/>
            <a:ext cx="4040188" cy="1071562"/>
          </a:xfrm>
        </p:spPr>
        <p:txBody>
          <a:bodyPr>
            <a:noAutofit/>
          </a:bodyPr>
          <a:lstStyle/>
          <a:p>
            <a:pPr algn="ctr"/>
            <a:r>
              <a:rPr lang="ru-RU" sz="1400" cap="none" smtClean="0"/>
              <a:t>МЯТА ПРОСТОЧАШЕЧНАЯ</a:t>
            </a:r>
          </a:p>
          <a:p>
            <a:pPr algn="ctr"/>
            <a:r>
              <a:rPr lang="ru-RU" sz="1400" cap="none" smtClean="0"/>
              <a:t>(</a:t>
            </a:r>
            <a:r>
              <a:rPr lang="en-US" sz="1400" cap="none" smtClean="0">
                <a:latin typeface="Times New Roman" pitchFamily="18" charset="0"/>
              </a:rPr>
              <a:t>MENTHA  HAPLOCALYX)</a:t>
            </a:r>
            <a:endParaRPr lang="ru-RU" sz="1400" cap="none" smtClean="0"/>
          </a:p>
          <a:p>
            <a:pPr algn="ctr"/>
            <a:r>
              <a:rPr lang="ru-RU" sz="1400" cap="none" smtClean="0"/>
              <a:t>НА УВЛАЖНЁННЫХ  ЛУГАХ. КУЛЬТИВИРУЕТСЯ.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 rot="10800000" flipV="1">
            <a:off x="4603750" y="1214438"/>
            <a:ext cx="4041775" cy="1071562"/>
          </a:xfrm>
        </p:spPr>
        <p:txBody>
          <a:bodyPr>
            <a:noAutofit/>
          </a:bodyPr>
          <a:lstStyle/>
          <a:p>
            <a:pPr algn="ctr"/>
            <a:r>
              <a:rPr lang="ru-RU" sz="1400" cap="none" smtClean="0">
                <a:cs typeface="Times New Roman" pitchFamily="18" charset="0"/>
              </a:rPr>
              <a:t>МАТЬ-И-МАЧЕХА</a:t>
            </a:r>
          </a:p>
          <a:p>
            <a:pPr algn="ctr"/>
            <a:r>
              <a:rPr lang="en-US" sz="1400" cap="none" smtClean="0">
                <a:latin typeface="Times New Roman" pitchFamily="18" charset="0"/>
                <a:cs typeface="Times New Roman" pitchFamily="18" charset="0"/>
              </a:rPr>
              <a:t>(TUSSILAGO FARFARA)</a:t>
            </a:r>
            <a:endParaRPr lang="ru-RU" sz="1400" cap="none" smtClean="0">
              <a:cs typeface="Times New Roman" pitchFamily="18" charset="0"/>
            </a:endParaRPr>
          </a:p>
          <a:p>
            <a:pPr algn="ctr"/>
            <a:r>
              <a:rPr lang="ru-RU" sz="1400" cap="none" smtClean="0">
                <a:cs typeface="Times New Roman" pitchFamily="18" charset="0"/>
              </a:rPr>
              <a:t>ЗАНОСНЫЙ ВИД  РАСТЕНИЯ, ИНОГДА РАСТУЩИЙ КАК СОРНЯК.</a:t>
            </a:r>
          </a:p>
        </p:txBody>
      </p:sp>
      <p:pic>
        <p:nvPicPr>
          <p:cNvPr id="25604" name="Picture 2" descr="E:\живой мир\цветковые\мята просточашечная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428875"/>
            <a:ext cx="4040188" cy="3714750"/>
          </a:xfrm>
        </p:spPr>
      </p:pic>
      <p:pic>
        <p:nvPicPr>
          <p:cNvPr id="25605" name="Picture 3" descr="E:\живой мир\цветковые\мать-и-мачеха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645025" y="2428875"/>
            <a:ext cx="4041775" cy="3714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>
                <a:effectLst/>
                <a:latin typeface="+mn-lt"/>
              </a:rPr>
              <a:t>ЛЕКАРСТВЕННЫЕ РАСТЕНИЯ</a:t>
            </a:r>
            <a:endParaRPr lang="ru-RU" dirty="0">
              <a:effectLst/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57313"/>
            <a:ext cx="4040188" cy="928687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ru-RU" sz="1400" cap="none" smtClean="0"/>
              <a:t>ЛЬНЯНКА ОБЫКНОВЕННАЯ  </a:t>
            </a:r>
            <a:endParaRPr lang="en-US" sz="1400" cap="none" smtClean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en-US" sz="1400" cap="none" smtClean="0">
                <a:latin typeface="Times New Roman" pitchFamily="18" charset="0"/>
                <a:cs typeface="Times New Roman" pitchFamily="18" charset="0"/>
              </a:rPr>
              <a:t>(LINARIA VULGARIS)</a:t>
            </a:r>
            <a:endParaRPr lang="ru-RU" sz="1400" cap="none" smtClean="0">
              <a:cs typeface="Times New Roman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ru-RU" sz="1400" cap="none" smtClean="0"/>
              <a:t>ЗАНОСНОЕ И СОРНОЕ РАСТЕНИЕ.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357313"/>
            <a:ext cx="4041775" cy="928687"/>
          </a:xfrm>
        </p:spPr>
        <p:txBody>
          <a:bodyPr>
            <a:noAutofit/>
          </a:bodyPr>
          <a:lstStyle/>
          <a:p>
            <a:pPr algn="ctr"/>
            <a:r>
              <a:rPr lang="ru-RU" sz="1400" cap="none" smtClean="0"/>
              <a:t>ПОДОРОЖНИК БОЛЬШОЙ</a:t>
            </a:r>
          </a:p>
          <a:p>
            <a:pPr algn="ctr"/>
            <a:r>
              <a:rPr lang="ru-RU" sz="1400" cap="none" smtClean="0"/>
              <a:t>(</a:t>
            </a:r>
            <a:r>
              <a:rPr lang="en-US" sz="1400" cap="none" smtClean="0">
                <a:latin typeface="Times New Roman" pitchFamily="18" charset="0"/>
              </a:rPr>
              <a:t>PLANTAGO  MAJER)</a:t>
            </a:r>
          </a:p>
          <a:p>
            <a:pPr algn="ctr"/>
            <a:r>
              <a:rPr lang="ru-RU" sz="1400" cap="none" smtClean="0"/>
              <a:t>ЗАНОСНОЕ И СОРНОЕ РАСТЕНИЕ.</a:t>
            </a:r>
          </a:p>
        </p:txBody>
      </p:sp>
      <p:pic>
        <p:nvPicPr>
          <p:cNvPr id="26628" name="Picture 2" descr="E:\живой мир\цветковые\льнянка обыкновенная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728913"/>
            <a:ext cx="4040188" cy="3030537"/>
          </a:xfrm>
        </p:spPr>
      </p:pic>
      <p:pic>
        <p:nvPicPr>
          <p:cNvPr id="26629" name="Picture 3" descr="E:\живой мир\цветковые\подорожник большой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645025" y="2728913"/>
            <a:ext cx="4041775" cy="30305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>
                <a:effectLst/>
                <a:latin typeface="+mn-lt"/>
              </a:rPr>
              <a:t>РАСТЕНИЯ МЕДОНОСЫ</a:t>
            </a:r>
            <a:endParaRPr lang="ru-RU" sz="3600" dirty="0">
              <a:effectLst/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625" y="1214438"/>
            <a:ext cx="4040188" cy="1071562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1400" cap="none" smtClean="0"/>
              <a:t>КЛЕВЕР  ГИБРИДНЫЙ</a:t>
            </a:r>
          </a:p>
          <a:p>
            <a:pPr algn="ctr">
              <a:lnSpc>
                <a:spcPct val="90000"/>
              </a:lnSpc>
            </a:pPr>
            <a:r>
              <a:rPr lang="en-US" sz="1400" cap="none" smtClean="0">
                <a:latin typeface="Times New Roman" pitchFamily="18" charset="0"/>
              </a:rPr>
              <a:t>(TRIFOLIUM  </a:t>
            </a:r>
            <a:r>
              <a:rPr lang="en-US" sz="1400" cap="none" smtClean="0">
                <a:latin typeface="Times New Roman" pitchFamily="18" charset="0"/>
                <a:cs typeface="Times New Roman" pitchFamily="18" charset="0"/>
              </a:rPr>
              <a:t>HIBRIDIUM</a:t>
            </a:r>
            <a:r>
              <a:rPr lang="en-US" sz="1400" cap="none" smtClean="0">
                <a:latin typeface="Times New Roman" pitchFamily="18" charset="0"/>
              </a:rPr>
              <a:t>)</a:t>
            </a:r>
          </a:p>
          <a:p>
            <a:pPr algn="ctr">
              <a:lnSpc>
                <a:spcPct val="90000"/>
              </a:lnSpc>
            </a:pPr>
            <a:r>
              <a:rPr lang="ru-RU" sz="1400" cap="none" smtClean="0"/>
              <a:t>ВСТРЕЧАЕТСЯ НА ЛУГАХ,  В ПОСЕВАХ  И СРЕДИ ЗАРОСЛЕЙ КУСТАРНИКОВ.</a:t>
            </a:r>
          </a:p>
          <a:p>
            <a:pPr algn="ctr">
              <a:lnSpc>
                <a:spcPct val="90000"/>
              </a:lnSpc>
            </a:pPr>
            <a:endParaRPr lang="ru-RU" sz="1400" cap="none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071563"/>
            <a:ext cx="4041775" cy="1071562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1400" cap="none" smtClean="0"/>
              <a:t>ИВАН-ЧАЙ УЗКОЛИСТНЫЙ</a:t>
            </a:r>
          </a:p>
          <a:p>
            <a:pPr algn="ctr">
              <a:lnSpc>
                <a:spcPct val="90000"/>
              </a:lnSpc>
            </a:pPr>
            <a:r>
              <a:rPr lang="en-US" sz="1400" cap="none" smtClean="0">
                <a:latin typeface="Times New Roman" pitchFamily="18" charset="0"/>
              </a:rPr>
              <a:t>(CHAMAENERION ANGUSTIFOLIUM)</a:t>
            </a:r>
          </a:p>
          <a:p>
            <a:pPr algn="ctr">
              <a:lnSpc>
                <a:spcPct val="90000"/>
              </a:lnSpc>
            </a:pPr>
            <a:r>
              <a:rPr lang="ru-RU" sz="1400" cap="none" smtClean="0"/>
              <a:t>ВСТРЕЧАЕТСЯ НА ОПУШКАХ, ГАРЯХ, ВЫРУБКАХ  И  У ДОРОГ.</a:t>
            </a:r>
          </a:p>
        </p:txBody>
      </p:sp>
      <p:pic>
        <p:nvPicPr>
          <p:cNvPr id="27652" name="Picture 3" descr="E:\живой мир\цветковые\клевер луговой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728913"/>
            <a:ext cx="4040188" cy="3030537"/>
          </a:xfrm>
        </p:spPr>
      </p:pic>
      <p:pic>
        <p:nvPicPr>
          <p:cNvPr id="27653" name="Picture 4" descr="E:\живой мир\цветковые\иван чай узколистный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645025" y="2728913"/>
            <a:ext cx="4041775" cy="30305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latin typeface="+mn-lt"/>
              </a:rPr>
              <a:t>РАСТЕНИЯ МОРСКОГО ПОБЕРЕЖЬЯ</a:t>
            </a:r>
            <a:endParaRPr lang="ru-RU" sz="36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71546"/>
            <a:ext cx="4040188" cy="1214453"/>
          </a:xfrm>
        </p:spPr>
        <p:txBody>
          <a:bodyPr/>
          <a:lstStyle/>
          <a:p>
            <a:pPr algn="ctr"/>
            <a:r>
              <a:rPr lang="ru-RU" sz="1400" dirty="0" smtClean="0"/>
              <a:t>Подорожник камчатский </a:t>
            </a:r>
            <a:endParaRPr lang="en-US" sz="1400" dirty="0" smtClean="0"/>
          </a:p>
          <a:p>
            <a:pPr algn="ctr"/>
            <a:r>
              <a:rPr lang="ru-RU" sz="1400" dirty="0" smtClean="0"/>
              <a:t>(</a:t>
            </a:r>
            <a:r>
              <a:rPr lang="en-US" sz="1400" dirty="0" err="1" smtClean="0"/>
              <a:t>plantago</a:t>
            </a:r>
            <a:r>
              <a:rPr lang="en-US" sz="1400" dirty="0" smtClean="0"/>
              <a:t> </a:t>
            </a:r>
            <a:r>
              <a:rPr lang="en-US" sz="1400" dirty="0" err="1" smtClean="0"/>
              <a:t>camtschatica</a:t>
            </a:r>
            <a:r>
              <a:rPr lang="en-US" sz="1400" dirty="0" smtClean="0"/>
              <a:t>)</a:t>
            </a:r>
          </a:p>
          <a:p>
            <a:pPr algn="ctr"/>
            <a:r>
              <a:rPr lang="ru-RU" sz="1400" dirty="0" smtClean="0"/>
              <a:t>Растение с густым </a:t>
            </a:r>
            <a:r>
              <a:rPr lang="ru-RU" sz="1400" dirty="0" err="1" smtClean="0"/>
              <a:t>опушением</a:t>
            </a:r>
            <a:r>
              <a:rPr lang="ru-RU" sz="1400" dirty="0" smtClean="0"/>
              <a:t>. Цветёт в </a:t>
            </a:r>
            <a:r>
              <a:rPr lang="en-US" sz="1400" dirty="0" smtClean="0"/>
              <a:t>vi.</a:t>
            </a:r>
            <a:endParaRPr lang="en-US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071546"/>
            <a:ext cx="4041775" cy="1214453"/>
          </a:xfrm>
        </p:spPr>
        <p:txBody>
          <a:bodyPr/>
          <a:lstStyle/>
          <a:p>
            <a:pPr algn="ctr"/>
            <a:r>
              <a:rPr lang="ru-RU" sz="1400" dirty="0" smtClean="0"/>
              <a:t>ВОЛОСНЕЦ МЯГКИЙ (</a:t>
            </a:r>
            <a:r>
              <a:rPr lang="en-US" sz="1400" dirty="0" smtClean="0"/>
              <a:t>LEYMUS MOLLIS)</a:t>
            </a:r>
          </a:p>
          <a:p>
            <a:pPr algn="ctr"/>
            <a:r>
              <a:rPr lang="ru-RU" sz="1400" dirty="0" smtClean="0"/>
              <a:t>КОРНЕВИЩНОЕ ЗЛАКОВОЕ РАСТЕНИЕДО 130 СМ В ВЫСОТУ.  ОБЫЧНОЕ РАСТЕНИЕ ПОБЕРЕЖИЙ.</a:t>
            </a:r>
            <a:endParaRPr lang="ru-RU" sz="1400" dirty="0"/>
          </a:p>
        </p:txBody>
      </p:sp>
      <p:pic>
        <p:nvPicPr>
          <p:cNvPr id="3074" name="Picture 2" descr="G:\DCIM\101MSDCF\DSC0160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57430"/>
            <a:ext cx="4040188" cy="3786213"/>
          </a:xfrm>
          <a:prstGeom prst="rect">
            <a:avLst/>
          </a:prstGeom>
          <a:noFill/>
        </p:spPr>
      </p:pic>
      <p:pic>
        <p:nvPicPr>
          <p:cNvPr id="3075" name="Picture 3" descr="E:\живой мир\цветковые\волоснец мягкий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36695" y="2362200"/>
            <a:ext cx="3858435" cy="3763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latin typeface="+mn-lt"/>
              </a:rPr>
              <a:t>РАСТЕНИЯ МОРСКОГО ПОБЕРЕЖЬЯ</a:t>
            </a:r>
            <a:endParaRPr lang="ru-RU" sz="32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71546"/>
            <a:ext cx="4040188" cy="1214453"/>
          </a:xfrm>
        </p:spPr>
        <p:txBody>
          <a:bodyPr/>
          <a:lstStyle/>
          <a:p>
            <a:pPr algn="ctr"/>
            <a:r>
              <a:rPr lang="ru-RU" sz="1400" dirty="0" smtClean="0"/>
              <a:t>ЛИЛИЯ ДАРСКАЯ</a:t>
            </a:r>
            <a:r>
              <a:rPr lang="en-US" sz="1400" dirty="0" smtClean="0"/>
              <a:t> </a:t>
            </a:r>
          </a:p>
          <a:p>
            <a:pPr algn="ctr"/>
            <a:r>
              <a:rPr lang="en-US" sz="1400" dirty="0" smtClean="0"/>
              <a:t>(</a:t>
            </a:r>
            <a:r>
              <a:rPr lang="en-US" sz="1400" dirty="0" err="1" smtClean="0"/>
              <a:t>Lilium</a:t>
            </a:r>
            <a:r>
              <a:rPr lang="en-US" sz="1400" dirty="0" smtClean="0"/>
              <a:t> </a:t>
            </a:r>
            <a:r>
              <a:rPr lang="en-US" sz="1400" dirty="0" err="1" smtClean="0"/>
              <a:t>dahuricum</a:t>
            </a:r>
            <a:r>
              <a:rPr lang="en-US" sz="1400" dirty="0" smtClean="0"/>
              <a:t>)</a:t>
            </a:r>
          </a:p>
          <a:p>
            <a:pPr algn="ctr"/>
            <a:r>
              <a:rPr lang="ru-RU" sz="1400" dirty="0" smtClean="0"/>
              <a:t>Декоративное растение  с прямостоячими цветками  6-8 см длиной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071546"/>
            <a:ext cx="4041775" cy="1214453"/>
          </a:xfrm>
        </p:spPr>
        <p:txBody>
          <a:bodyPr/>
          <a:lstStyle/>
          <a:p>
            <a:pPr algn="ctr"/>
            <a:r>
              <a:rPr lang="ru-RU" sz="1400" dirty="0" err="1" smtClean="0"/>
              <a:t>Гетеропаппус</a:t>
            </a:r>
            <a:r>
              <a:rPr lang="ru-RU" sz="1400" dirty="0" smtClean="0"/>
              <a:t> обманчивый (</a:t>
            </a:r>
            <a:r>
              <a:rPr lang="en-US" sz="1400" dirty="0" err="1" smtClean="0"/>
              <a:t>heteropappus</a:t>
            </a:r>
            <a:r>
              <a:rPr lang="en-US" sz="1400" dirty="0" smtClean="0"/>
              <a:t> </a:t>
            </a:r>
            <a:r>
              <a:rPr lang="en-US" sz="1400" dirty="0" err="1" smtClean="0"/>
              <a:t>decipiens</a:t>
            </a:r>
            <a:r>
              <a:rPr lang="en-US" sz="1400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Растение 20-30 см высотой. На сухих береговых склонах. Цветки синевато-сиреневые.</a:t>
            </a:r>
            <a:endParaRPr lang="ru-RU" sz="1400" dirty="0"/>
          </a:p>
        </p:txBody>
      </p:sp>
      <p:pic>
        <p:nvPicPr>
          <p:cNvPr id="4098" name="Picture 2" descr="E:\живой мир\цветковые\лилия даурская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29111"/>
            <a:ext cx="4040188" cy="3030141"/>
          </a:xfrm>
          <a:prstGeom prst="rect">
            <a:avLst/>
          </a:prstGeom>
          <a:noFill/>
        </p:spPr>
      </p:pic>
      <p:pic>
        <p:nvPicPr>
          <p:cNvPr id="4099" name="Picture 3" descr="E:\живой мир\цветковые\гетеропаппус обманчивый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728516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+mn-lt"/>
              </a:rPr>
              <a:t>КЛАСС КОЛЬЧАТЫЕ ЧЕРВИ</a:t>
            </a:r>
            <a:endParaRPr lang="ru-RU" sz="3600" dirty="0">
              <a:latin typeface="+mn-lt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1828800" y="1071546"/>
            <a:ext cx="5486400" cy="625593"/>
          </a:xfrm>
        </p:spPr>
        <p:txBody>
          <a:bodyPr/>
          <a:lstStyle/>
          <a:p>
            <a:r>
              <a:rPr lang="ru-RU" dirty="0" smtClean="0"/>
              <a:t>НЕРЕИС (</a:t>
            </a:r>
            <a:r>
              <a:rPr lang="en-US" dirty="0" smtClean="0"/>
              <a:t>NEREIS)</a:t>
            </a:r>
          </a:p>
          <a:p>
            <a:r>
              <a:rPr lang="ru-RU" dirty="0" smtClean="0"/>
              <a:t>БЕСПОЗВОНОЧНОЕ ДОСТИГАЕТ 70 СМ. ДЛИНОЙ, </a:t>
            </a:r>
            <a:r>
              <a:rPr lang="ru-RU" dirty="0" smtClean="0"/>
              <a:t>ДЫХАНИЕ </a:t>
            </a:r>
            <a:r>
              <a:rPr lang="ru-RU" dirty="0" smtClean="0"/>
              <a:t>КОЖНОЕ. ДЛЯ ЧЕЛОВЕКА БЕЗОБИДЕН, КОРМОВАЯ БАЗА РЫБ.</a:t>
            </a:r>
          </a:p>
          <a:p>
            <a:r>
              <a:rPr lang="ru-RU" dirty="0" smtClean="0"/>
              <a:t>Б.</a:t>
            </a:r>
            <a:endParaRPr lang="ru-RU" dirty="0"/>
          </a:p>
        </p:txBody>
      </p:sp>
      <p:pic>
        <p:nvPicPr>
          <p:cNvPr id="2050" name="Picture 2" descr="E:\живой мир\животные\кольчатый червь нереис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852" b="1852"/>
          <a:stretch>
            <a:fillRect/>
          </a:stretch>
        </p:blipFill>
        <p:spPr bwMode="auto">
          <a:xfrm>
            <a:off x="1828800" y="1928801"/>
            <a:ext cx="5486400" cy="38655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latin typeface="+mn-lt"/>
              </a:rPr>
              <a:t>КЛАСС РЫБЫ</a:t>
            </a:r>
            <a:endParaRPr lang="ru-RU" sz="3600" dirty="0">
              <a:latin typeface="+mn-lt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1000100" y="1166787"/>
            <a:ext cx="7358114" cy="530352"/>
          </a:xfrm>
        </p:spPr>
        <p:txBody>
          <a:bodyPr/>
          <a:lstStyle/>
          <a:p>
            <a:r>
              <a:rPr lang="ru-RU" dirty="0" smtClean="0"/>
              <a:t>ДВУГУБ (</a:t>
            </a:r>
            <a:r>
              <a:rPr lang="en-US" dirty="0" smtClean="0"/>
              <a:t>BILABRIA ORNATA)</a:t>
            </a:r>
          </a:p>
          <a:p>
            <a:r>
              <a:rPr lang="ru-RU" dirty="0" smtClean="0"/>
              <a:t>РЫБА С СИЛЬНО ВЫТЯНУТЫМ ТЕЛОМ ДЛИНОЙ ОКОЛО 20  СМ. </a:t>
            </a:r>
            <a:r>
              <a:rPr lang="ru-RU" dirty="0" smtClean="0"/>
              <a:t>СПИНОЙ </a:t>
            </a:r>
            <a:r>
              <a:rPr lang="ru-RU" dirty="0" smtClean="0"/>
              <a:t>И АНАЛЬНЫЙ ПЛАВНИКИ ПЕРЕХОДЯТ В </a:t>
            </a:r>
            <a:r>
              <a:rPr lang="ru-RU" dirty="0" smtClean="0"/>
              <a:t>ХВОСТОВОЙ</a:t>
            </a:r>
            <a:r>
              <a:rPr lang="ru-RU" dirty="0" smtClean="0"/>
              <a:t>. ОБИТАТЕЛЬ ДНА.</a:t>
            </a:r>
          </a:p>
          <a:p>
            <a:endParaRPr lang="ru-RU" dirty="0"/>
          </a:p>
        </p:txBody>
      </p:sp>
      <p:pic>
        <p:nvPicPr>
          <p:cNvPr id="1026" name="Picture 2" descr="E:\живой мир\животные\двугуб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852" b="1852"/>
          <a:stretch>
            <a:fillRect/>
          </a:stretch>
        </p:blipFill>
        <p:spPr bwMode="auto">
          <a:xfrm>
            <a:off x="1785938" y="2071688"/>
            <a:ext cx="5486400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>
                <a:latin typeface="+mn-lt"/>
              </a:rPr>
              <a:t>КЛАСС ПРЕСМЫКАЮЩИЕСЯ</a:t>
            </a:r>
            <a:endParaRPr lang="ru-RU" sz="3600" dirty="0">
              <a:latin typeface="+mn-lt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052513"/>
            <a:ext cx="4040188" cy="1233487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ru-RU" sz="1200" cap="none" smtClean="0"/>
              <a:t>ЯЩЕРИЦА ЖИВОРОДЯЩАЯ </a:t>
            </a:r>
          </a:p>
          <a:p>
            <a:pPr algn="ctr">
              <a:lnSpc>
                <a:spcPct val="90000"/>
              </a:lnSpc>
            </a:pPr>
            <a:r>
              <a:rPr lang="en-US" sz="1200" cap="none" smtClean="0">
                <a:latin typeface="Times New Roman" pitchFamily="18" charset="0"/>
              </a:rPr>
              <a:t>(ZOOTOCA VIVIPARA)</a:t>
            </a:r>
            <a:endParaRPr lang="ru-RU" sz="1200" cap="none" smtClean="0"/>
          </a:p>
          <a:p>
            <a:pPr algn="ctr">
              <a:lnSpc>
                <a:spcPct val="90000"/>
              </a:lnSpc>
            </a:pPr>
            <a:r>
              <a:rPr lang="ru-RU" sz="1200" cap="none" smtClean="0"/>
              <a:t>ПИТАЕТСЯ НАСЕКОМЫМИ, УЛИТКАМИ, ЧЕРВЯМИ. ПИЩУ РАЗЖЁВЫВАТЬ НЕ МОЖЕТ. ХОРОШО ПЛАВАЕТ. ЗИМОВКА НА ГЛУБИНЕ 30-40 СМ. В ПОТОМСТВЕ 6-12 НОВОРОЖДЁННЫХ</a:t>
            </a:r>
            <a:endParaRPr lang="en-US" sz="1200" cap="none" smtClean="0">
              <a:latin typeface="Times New Roman" pitchFamily="18" charset="0"/>
            </a:endParaRPr>
          </a:p>
          <a:p>
            <a:pPr algn="ctr">
              <a:lnSpc>
                <a:spcPct val="90000"/>
              </a:lnSpc>
            </a:pPr>
            <a:endParaRPr lang="ru-RU" sz="1000" cap="none" smtClean="0"/>
          </a:p>
        </p:txBody>
      </p:sp>
      <p:sp>
        <p:nvSpPr>
          <p:cNvPr id="15" name="Текст 14"/>
          <p:cNvSpPr>
            <a:spLocks noGrp="1"/>
          </p:cNvSpPr>
          <p:nvPr>
            <p:ph type="body" sz="half" idx="3"/>
          </p:nvPr>
        </p:nvSpPr>
        <p:spPr>
          <a:xfrm>
            <a:off x="4645025" y="1052513"/>
            <a:ext cx="4041775" cy="1233487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ru-RU" sz="1200" cap="none" dirty="0" smtClean="0"/>
              <a:t>ГАДЮКА ОБЫКНОВЕННАЯ</a:t>
            </a:r>
          </a:p>
          <a:p>
            <a:pPr algn="ctr">
              <a:lnSpc>
                <a:spcPct val="80000"/>
              </a:lnSpc>
            </a:pPr>
            <a:r>
              <a:rPr lang="en-US" sz="1200" cap="none" dirty="0" smtClean="0">
                <a:latin typeface="Times New Roman" pitchFamily="18" charset="0"/>
              </a:rPr>
              <a:t>(VIPETA BERUS</a:t>
            </a:r>
            <a:r>
              <a:rPr lang="en-US" sz="700" cap="none" dirty="0" smtClean="0">
                <a:latin typeface="Times New Roman" pitchFamily="18" charset="0"/>
              </a:rPr>
              <a:t>)</a:t>
            </a:r>
          </a:p>
          <a:p>
            <a:pPr algn="ctr">
              <a:lnSpc>
                <a:spcPct val="80000"/>
              </a:lnSpc>
            </a:pPr>
            <a:r>
              <a:rPr lang="ru-RU" sz="1200" cap="none" dirty="0" smtClean="0"/>
              <a:t>ОКРАСКА ОЧЕНЬ ИЗМЕНЧИИВА. </a:t>
            </a:r>
            <a:r>
              <a:rPr lang="ru-RU" sz="1200" cap="none" dirty="0" smtClean="0"/>
              <a:t>ПИТАТЬСЯ </a:t>
            </a:r>
            <a:r>
              <a:rPr lang="ru-RU" sz="1200" cap="none" dirty="0" smtClean="0"/>
              <a:t>ПРЕДПОЧИТАЕТ ЯЩЕРИЦАМИ И ЛЯГУШКАМИ, ПОЛЁВКАМИ. ЗИМОВКА НА ГЛУБИНЕ ДО 2 М. РОЖДАЕТ ДО 12 ДЕТЁНЫШЕЙ. ЯД ГЕМОТОКСИЧЕСКИЙ</a:t>
            </a:r>
          </a:p>
        </p:txBody>
      </p:sp>
      <p:pic>
        <p:nvPicPr>
          <p:cNvPr id="28676" name="Picture 2" descr="E:\живой мир\животные\ящерица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2420938"/>
            <a:ext cx="4454525" cy="3430587"/>
          </a:xfrm>
        </p:spPr>
      </p:pic>
      <p:pic>
        <p:nvPicPr>
          <p:cNvPr id="28677" name="Picture 3" descr="E:\живой мир\животные\гадюка на шиповнике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716463" y="2420938"/>
            <a:ext cx="4041775" cy="33893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>
                <a:latin typeface="+mn-lt"/>
              </a:rPr>
              <a:t>ГРИБЫ</a:t>
            </a:r>
            <a:endParaRPr lang="ru-RU" sz="3600" dirty="0"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68313" y="1052513"/>
            <a:ext cx="4040187" cy="1214437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ru-RU" sz="1300" cap="none" smtClean="0">
                <a:cs typeface="Times New Roman" pitchFamily="18" charset="0"/>
              </a:rPr>
              <a:t>РАМАРИЯ (</a:t>
            </a:r>
            <a:r>
              <a:rPr lang="en-US" sz="1300" cap="none" smtClean="0">
                <a:latin typeface="Times New Roman" pitchFamily="18" charset="0"/>
                <a:cs typeface="Times New Roman" pitchFamily="18" charset="0"/>
              </a:rPr>
              <a:t>RAMARIA)</a:t>
            </a:r>
          </a:p>
          <a:p>
            <a:pPr algn="ctr">
              <a:lnSpc>
                <a:spcPct val="80000"/>
              </a:lnSpc>
            </a:pPr>
            <a:r>
              <a:rPr lang="ru-RU" sz="1300" cap="none" smtClean="0">
                <a:cs typeface="Times New Roman" pitchFamily="18" charset="0"/>
              </a:rPr>
              <a:t>В ВЫСОТУ 5-10 СМ, НОЖКА КОРОТКАЯ, ВЕТВИ ЖЕЛТОВАТЫЕ, МЯКОТЬ ЖЁСТКАЯ., С НЕПРИЯТНЫМ ЗАПАХОМ И ГОРЬКИМ ВКУСОМ.  РАСТЁТ НА СТАРОЙ, ГНИЛОЙ ДРЕВЕСИНЕ ЛЕТОМ И ОСЕНЬЮ.  ГРИБ НЕВКУСЕН.</a:t>
            </a:r>
            <a:endParaRPr lang="ru-RU" sz="1500" cap="none" smtClean="0">
              <a:cs typeface="Times New Roman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4645025" y="1071563"/>
            <a:ext cx="4041775" cy="1214437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ru-RU" sz="1300" cap="none" smtClean="0"/>
              <a:t>ВЯЗОВИК, ТРУТОВИК ЧЕШУЙЧАТЫЙ (</a:t>
            </a:r>
            <a:r>
              <a:rPr lang="en-US" sz="1300" cap="none" smtClean="0">
                <a:latin typeface="Times New Roman" pitchFamily="18" charset="0"/>
              </a:rPr>
              <a:t>POLYPORUS</a:t>
            </a:r>
            <a:r>
              <a:rPr lang="en-US" sz="1300" cap="none" smtClean="0"/>
              <a:t> SQUAMOSUS) </a:t>
            </a:r>
          </a:p>
          <a:p>
            <a:pPr algn="ctr">
              <a:lnSpc>
                <a:spcPct val="80000"/>
              </a:lnSpc>
            </a:pPr>
            <a:r>
              <a:rPr lang="ru-RU" sz="1300" cap="none" smtClean="0"/>
              <a:t>ШЛЯПКА ДИАМЕТРОМ 10-40 СМ, КОЖАНО-ЖЁЛТАЯ, С ТЁМНО-БУРОЙ ЧЕШУЁЙ. ВСТРЕЧАЕТСЯ НА ОСЛАБЛЕННЫХ ИВАХ. МОЛОДЫЕ ЭКЗЕМПЛЯРЫ СЪЕДОБНЫ.</a:t>
            </a:r>
          </a:p>
        </p:txBody>
      </p:sp>
      <p:pic>
        <p:nvPicPr>
          <p:cNvPr id="14340" name="Picture 2" descr="E:\живой мир\грибы\гриб рамария жёсткая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728913"/>
            <a:ext cx="4040188" cy="3030537"/>
          </a:xfrm>
        </p:spPr>
      </p:pic>
      <p:pic>
        <p:nvPicPr>
          <p:cNvPr id="14341" name="Picture 3" descr="E:\живой мир\грибы\вязовик, трутовик чешуйчатый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645025" y="2728913"/>
            <a:ext cx="4041775" cy="30305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+mn-lt"/>
              </a:rPr>
              <a:t>НАЙДИТЕ РЯБЧИКА</a:t>
            </a:r>
            <a:endParaRPr lang="ru-RU" sz="3600" dirty="0">
              <a:latin typeface="+mn-lt"/>
            </a:endParaRPr>
          </a:p>
        </p:txBody>
      </p:sp>
      <p:pic>
        <p:nvPicPr>
          <p:cNvPr id="5122" name="Picture 2" descr="E:\живой мир\отношения организмов\найди рябчик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268001"/>
            <a:ext cx="7429552" cy="53042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ПОКРОВИТЕЛЬСТВЕННАЯ ОКРАСКА ПАУКА (МАСКИРОВКА)</a:t>
            </a:r>
            <a:endParaRPr lang="ru-RU" dirty="0"/>
          </a:p>
        </p:txBody>
      </p:sp>
      <p:pic>
        <p:nvPicPr>
          <p:cNvPr id="6146" name="Picture 2" descr="E:\живой мир\отношения организмов\покровительственная окрас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4364" y="1428736"/>
            <a:ext cx="6868098" cy="51510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«ФЛАГОВАЯ» ФОРМА ДЕРЕВЬЕВ (НА МОРСКИХ ПОБЕРЕЖЯХ)</a:t>
            </a:r>
            <a:endParaRPr lang="ru-RU" dirty="0"/>
          </a:p>
        </p:txBody>
      </p:sp>
      <p:pic>
        <p:nvPicPr>
          <p:cNvPr id="7170" name="Picture 2" descr="E:\живой мир\приспособленность организмов\флаговая форма деревьев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2983" y="1600200"/>
            <a:ext cx="6278034" cy="470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229600" cy="4286280"/>
          </a:xfrm>
        </p:spPr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ГРИБЫ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57200" y="1071563"/>
            <a:ext cx="4040188" cy="1214437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ru-RU" sz="1300" cap="none" smtClean="0"/>
              <a:t>ТРУТОВИК ОКАЙМЛЁННЫЙ (</a:t>
            </a:r>
            <a:r>
              <a:rPr lang="en-US" sz="1300" cap="none" smtClean="0"/>
              <a:t>FOMITOPSIS  PINICOLA)</a:t>
            </a:r>
            <a:endParaRPr lang="ru-RU" sz="1300" cap="none" smtClean="0"/>
          </a:p>
          <a:p>
            <a:pPr algn="ctr">
              <a:lnSpc>
                <a:spcPct val="80000"/>
              </a:lnSpc>
            </a:pPr>
            <a:r>
              <a:rPr lang="ru-RU" sz="1300" cap="none" smtClean="0"/>
              <a:t>ПОСЕЛЯЕТСЯ НА ОСЛАБЛЕННЫХ ДЕРЕВЬЯХ. НЕ ИМЕЕТ НОЖКИ И ОЧЕНЬ ПЛОТНО ПРИКРЕПЛЯЕТСЯ К ДЕРЕВУ-ХОЗЯИНУ.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half" idx="3"/>
          </p:nvPr>
        </p:nvSpPr>
        <p:spPr>
          <a:xfrm>
            <a:off x="4645025" y="1143000"/>
            <a:ext cx="4041775" cy="1143000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ru-RU" sz="1300" cap="none" smtClean="0"/>
              <a:t>ПОДОСИНОВИК ЖЁЛТО-БУРЫЙ (</a:t>
            </a:r>
            <a:r>
              <a:rPr lang="en-US" sz="1300" cap="none" smtClean="0">
                <a:latin typeface="Times New Roman" pitchFamily="18" charset="0"/>
              </a:rPr>
              <a:t>LECCINUM TESTACEOSCABRUM)</a:t>
            </a:r>
          </a:p>
          <a:p>
            <a:pPr algn="ctr">
              <a:lnSpc>
                <a:spcPct val="80000"/>
              </a:lnSpc>
            </a:pPr>
            <a:r>
              <a:rPr lang="ru-RU" sz="1300" cap="none" smtClean="0"/>
              <a:t>ШЛЯПКА ДИАМЕТРОМ 5-20 СМ,  ВО ВЛАЖНОМ ВИДЕ СЛЕГКА СКОЛЬЗКАЯ . МЯКОТЬ НА РАЗРЕЗЕ  ОКРАШИВАЕТСЯ В ВИННО-КРАСНЫЙ ЦВЕТ. СЪЁДОБЕН.</a:t>
            </a:r>
          </a:p>
        </p:txBody>
      </p:sp>
      <p:pic>
        <p:nvPicPr>
          <p:cNvPr id="15364" name="Picture 2" descr="E:\живой мир\грибы\DSC0052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728913"/>
            <a:ext cx="4040188" cy="3030537"/>
          </a:xfrm>
        </p:spPr>
      </p:pic>
      <p:pic>
        <p:nvPicPr>
          <p:cNvPr id="15365" name="Picture 3" descr="E:\живой мир\грибы\подосиновик жёлто-бурый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645025" y="2728913"/>
            <a:ext cx="4041775" cy="30305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ГОЛОСЕМЕННЫЕ РАСТЕНИЯ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42984"/>
            <a:ext cx="4040188" cy="1143015"/>
          </a:xfrm>
        </p:spPr>
        <p:txBody>
          <a:bodyPr/>
          <a:lstStyle/>
          <a:p>
            <a:r>
              <a:rPr lang="ru-RU" sz="1400" dirty="0" smtClean="0"/>
              <a:t>Тис остроконечный (</a:t>
            </a:r>
            <a:r>
              <a:rPr lang="en-US" sz="1400" dirty="0" err="1" smtClean="0"/>
              <a:t>taxus</a:t>
            </a:r>
            <a:r>
              <a:rPr lang="en-US" sz="1400" dirty="0" smtClean="0"/>
              <a:t> </a:t>
            </a:r>
            <a:r>
              <a:rPr lang="en-US" sz="1400" dirty="0" err="1" smtClean="0"/>
              <a:t>cuspidata</a:t>
            </a:r>
            <a:r>
              <a:rPr lang="en-US" sz="1400" dirty="0" smtClean="0"/>
              <a:t>)</a:t>
            </a:r>
            <a:endParaRPr lang="ru-RU" sz="1400" dirty="0" smtClean="0"/>
          </a:p>
          <a:p>
            <a:pPr algn="ctr"/>
            <a:r>
              <a:rPr lang="ru-RU" sz="1400" dirty="0" smtClean="0"/>
              <a:t>Дерево до 20 м высотой, чаще принимающее форму куста с семенами </a:t>
            </a:r>
            <a:r>
              <a:rPr lang="ru-RU" sz="1400" dirty="0" smtClean="0"/>
              <a:t>окружёнными </a:t>
            </a:r>
            <a:r>
              <a:rPr lang="ru-RU" sz="1400" dirty="0" smtClean="0"/>
              <a:t>сочной ярко-красной оболочкой.  В красной книге.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00174"/>
            <a:ext cx="4041775" cy="928694"/>
          </a:xfrm>
        </p:spPr>
        <p:txBody>
          <a:bodyPr/>
          <a:lstStyle/>
          <a:p>
            <a:pPr algn="ctr"/>
            <a:r>
              <a:rPr lang="ru-RU" sz="1400" dirty="0" smtClean="0"/>
              <a:t>Ель </a:t>
            </a:r>
            <a:r>
              <a:rPr lang="ru-RU" sz="1400" dirty="0" err="1" smtClean="0"/>
              <a:t>аянская</a:t>
            </a:r>
            <a:r>
              <a:rPr lang="ru-RU" sz="1400" dirty="0" smtClean="0"/>
              <a:t> (</a:t>
            </a:r>
            <a:r>
              <a:rPr lang="en-US" sz="1400" dirty="0" err="1" smtClean="0"/>
              <a:t>picea</a:t>
            </a:r>
            <a:r>
              <a:rPr lang="en-US" sz="1400" dirty="0" smtClean="0"/>
              <a:t> </a:t>
            </a:r>
            <a:r>
              <a:rPr lang="en-US" sz="1400" dirty="0" err="1" smtClean="0"/>
              <a:t>microsperma</a:t>
            </a:r>
            <a:r>
              <a:rPr lang="en-US" sz="1400" dirty="0" smtClean="0"/>
              <a:t>)</a:t>
            </a:r>
          </a:p>
          <a:p>
            <a:pPr algn="ctr"/>
            <a:r>
              <a:rPr lang="ru-RU" sz="1400" dirty="0" smtClean="0"/>
              <a:t>Дерево с плоской хвоей и тонкими семенными чешуями на шишках, размером до 8 см. Образует темнохвойные леса</a:t>
            </a:r>
            <a:endParaRPr lang="en-US" sz="1400" dirty="0" smtClean="0"/>
          </a:p>
          <a:p>
            <a:endParaRPr lang="ru-RU" dirty="0"/>
          </a:p>
        </p:txBody>
      </p:sp>
      <p:pic>
        <p:nvPicPr>
          <p:cNvPr id="8194" name="Picture 2" descr="E:\живой мир\голосеменные\тис остроконечный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729111"/>
            <a:ext cx="4040188" cy="3030141"/>
          </a:xfrm>
          <a:prstGeom prst="rect">
            <a:avLst/>
          </a:prstGeom>
          <a:noFill/>
        </p:spPr>
      </p:pic>
      <p:pic>
        <p:nvPicPr>
          <p:cNvPr id="8195" name="Picture 3" descr="E:\живой мир\голосеменные\ель аянская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45025" y="2728516"/>
            <a:ext cx="4041775" cy="30313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СПОРОВЫЕ РАСТЕНИЯ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80000"/>
              </a:lnSpc>
            </a:pPr>
            <a:r>
              <a:rPr lang="ru-RU" sz="1400" cap="none" smtClean="0"/>
              <a:t>МОХ ДИКРАНУМ (</a:t>
            </a:r>
            <a:r>
              <a:rPr lang="en-US" sz="1400" cap="none" smtClean="0">
                <a:latin typeface="Times New Roman" pitchFamily="18" charset="0"/>
              </a:rPr>
              <a:t>DICRANUM)</a:t>
            </a:r>
          </a:p>
          <a:p>
            <a:pPr algn="ctr">
              <a:lnSpc>
                <a:spcPct val="80000"/>
              </a:lnSpc>
            </a:pPr>
            <a:r>
              <a:rPr lang="ru-RU" sz="1400" cap="none" smtClean="0"/>
              <a:t>ВСТРЕЧАЕТСЯ НА БОЛОТАХ, ГНИЮЩЕЙ ДРЕВЕСИНЕ. РЕГУЛИРУЕТ  ВОДНЫЙ БАЛАНС ГРУНТОВ.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750887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80000"/>
              </a:lnSpc>
            </a:pPr>
            <a:r>
              <a:rPr lang="ru-RU" sz="1400" cap="none" smtClean="0"/>
              <a:t>ЛИШАЙНИК ЯГЕЛЬ (</a:t>
            </a:r>
            <a:r>
              <a:rPr lang="en-US" sz="1400" cap="none" smtClean="0">
                <a:latin typeface="Times New Roman" pitchFamily="18" charset="0"/>
              </a:rPr>
              <a:t>CLADONIA RANGIFERINA)</a:t>
            </a:r>
            <a:endParaRPr lang="ru-RU" sz="1400" cap="none" smtClean="0"/>
          </a:p>
          <a:p>
            <a:pPr algn="ctr">
              <a:lnSpc>
                <a:spcPct val="80000"/>
              </a:lnSpc>
            </a:pPr>
            <a:r>
              <a:rPr lang="ru-RU" sz="1400" cap="none" smtClean="0"/>
              <a:t>ПРОИЗРАСТАЕТ НА ВЕРХОВЫХ БОЛОТАХ</a:t>
            </a:r>
            <a:r>
              <a:rPr lang="ru-RU" sz="900" cap="none" smtClean="0"/>
              <a:t>, </a:t>
            </a:r>
            <a:r>
              <a:rPr lang="ru-RU" sz="1400" cap="none" smtClean="0"/>
              <a:t>СТВОЛАХ ДЕРЕВЬЕВ</a:t>
            </a:r>
          </a:p>
        </p:txBody>
      </p:sp>
      <p:pic>
        <p:nvPicPr>
          <p:cNvPr id="17412" name="Picture 2" descr="E:\живой мир\мхи\дикранум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728913"/>
            <a:ext cx="4040188" cy="3030537"/>
          </a:xfrm>
        </p:spPr>
      </p:pic>
      <p:pic>
        <p:nvPicPr>
          <p:cNvPr id="17413" name="Picture 3" descr="E:\живой мир\мхи\мох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645025" y="2728913"/>
            <a:ext cx="4041775" cy="30305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СПОРОВЫЕ РАСТЕНИЯ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25538"/>
            <a:ext cx="4040188" cy="1160462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80000"/>
              </a:lnSpc>
            </a:pPr>
            <a:r>
              <a:rPr lang="ru-RU" sz="1400" cap="none" smtClean="0"/>
              <a:t>ПЛАУН  СПЛЮСНУТЫЙ (</a:t>
            </a:r>
            <a:r>
              <a:rPr lang="en-US" sz="1400" cap="none" smtClean="0">
                <a:latin typeface="Times New Roman" pitchFamily="18" charset="0"/>
              </a:rPr>
              <a:t>LYCOPODIUM COMPLAMATUM</a:t>
            </a:r>
            <a:r>
              <a:rPr lang="en-US" sz="1200" cap="none" smtClean="0">
                <a:latin typeface="Times New Roman" pitchFamily="18" charset="0"/>
              </a:rPr>
              <a:t>)</a:t>
            </a:r>
            <a:endParaRPr lang="ru-RU" sz="1200" cap="none" smtClean="0"/>
          </a:p>
          <a:p>
            <a:pPr algn="ctr">
              <a:lnSpc>
                <a:spcPct val="80000"/>
              </a:lnSpc>
            </a:pPr>
            <a:r>
              <a:rPr lang="ru-RU" sz="1400" cap="none" smtClean="0"/>
              <a:t>ЛИСТЬЯ РАСТЕНИЯ ЧЕРЕПИТЧАТО НАЛЕГАЮТ ДРУГ НА ДРУГА. СПОРОНОСНЫЕ КОЛОСКИ ВЕРТИКАЛЬНЫЕ. РАСТЁТ НА ГАРЯХ, В ХВОЙНЫХ И  ЛИСТВЕННЫХ ЛЕСАХ. ВСТРЕЧАЕТСЯ ДОВОЛЬНО ЧАСТО.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052513"/>
            <a:ext cx="4041775" cy="1233487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ru-RU" sz="1400" cap="none" dirty="0" smtClean="0"/>
              <a:t>ХВОЩ ЛЕСНОЙ (</a:t>
            </a:r>
            <a:r>
              <a:rPr lang="en-US" sz="1400" cap="none" dirty="0" smtClean="0">
                <a:latin typeface="Times New Roman" pitchFamily="18" charset="0"/>
              </a:rPr>
              <a:t>EQUISETUM SILVATICUM)</a:t>
            </a:r>
          </a:p>
          <a:p>
            <a:pPr algn="ctr">
              <a:lnSpc>
                <a:spcPct val="80000"/>
              </a:lnSpc>
            </a:pPr>
            <a:r>
              <a:rPr lang="ru-RU" sz="1400" cap="none" dirty="0" smtClean="0"/>
              <a:t>РАСТЕНИЕ С МЯГКИМИ НЕЗИМУЮЩИМИ СТЕБЛЯМИ, СИЛЬНО </a:t>
            </a:r>
            <a:r>
              <a:rPr lang="ru-RU" sz="1400" cap="none" dirty="0" smtClean="0"/>
              <a:t>РАЗВЕТВЛЁННЫМИ, </a:t>
            </a:r>
            <a:r>
              <a:rPr lang="ru-RU" sz="1400" cap="none" dirty="0" smtClean="0"/>
              <a:t>ОТОГНУТЫМИ ВНИЗ. РАСТЁТ В ЛЕСАХ, НА ОПУШКАХ, В КУСТАРНИКОВЫХ ЗАРОСЛЯХ.</a:t>
            </a:r>
          </a:p>
        </p:txBody>
      </p:sp>
      <p:pic>
        <p:nvPicPr>
          <p:cNvPr id="18436" name="Picture 2" descr="E:\живой мир\плауны, хвощи, плауны\плаун плоский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728913"/>
            <a:ext cx="4040188" cy="3030537"/>
          </a:xfrm>
        </p:spPr>
      </p:pic>
      <p:pic>
        <p:nvPicPr>
          <p:cNvPr id="18437" name="Picture 3" descr="E:\живой мир\плауны, хвощи, плауны\хвощ лесной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645025" y="2728913"/>
            <a:ext cx="4041775" cy="30305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РАННЕЦВЕТУЩИЕ РАСТЕНИЯ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1214438"/>
            <a:ext cx="4187825" cy="1206500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</a:pPr>
            <a:r>
              <a:rPr lang="ru-RU" sz="1400" cap="none" dirty="0" smtClean="0">
                <a:cs typeface="Times New Roman" pitchFamily="18" charset="0"/>
              </a:rPr>
              <a:t>ВЕТРЕННИЦА РАДДЭ</a:t>
            </a:r>
          </a:p>
          <a:p>
            <a:pPr algn="ctr">
              <a:lnSpc>
                <a:spcPct val="80000"/>
              </a:lnSpc>
            </a:pPr>
            <a:r>
              <a:rPr lang="en-US" sz="1400" cap="none" dirty="0" smtClean="0">
                <a:latin typeface="Times New Roman" pitchFamily="18" charset="0"/>
                <a:cs typeface="Times New Roman" pitchFamily="18" charset="0"/>
              </a:rPr>
              <a:t>(ANEMONE R</a:t>
            </a:r>
            <a:r>
              <a:rPr lang="ru-RU" sz="1400" cap="none" dirty="0" smtClean="0">
                <a:cs typeface="Times New Roman" pitchFamily="18" charset="0"/>
              </a:rPr>
              <a:t>А</a:t>
            </a:r>
            <a:r>
              <a:rPr lang="en-US" sz="1400" cap="none" dirty="0" smtClean="0">
                <a:latin typeface="Times New Roman" pitchFamily="18" charset="0"/>
                <a:cs typeface="Times New Roman" pitchFamily="18" charset="0"/>
              </a:rPr>
              <a:t>DDEANA)</a:t>
            </a:r>
          </a:p>
          <a:p>
            <a:pPr algn="ctr">
              <a:lnSpc>
                <a:spcPct val="80000"/>
              </a:lnSpc>
            </a:pPr>
            <a:r>
              <a:rPr lang="ru-RU" sz="1400" cap="none" dirty="0" smtClean="0">
                <a:cs typeface="Times New Roman" pitchFamily="18" charset="0"/>
              </a:rPr>
              <a:t>ЦВЕТЁТ В </a:t>
            </a:r>
            <a:r>
              <a:rPr lang="en-US" sz="1400" cap="none" dirty="0" smtClean="0">
                <a:latin typeface="Times New Roman" pitchFamily="18" charset="0"/>
                <a:cs typeface="Times New Roman" pitchFamily="18" charset="0"/>
              </a:rPr>
              <a:t>IV-V</a:t>
            </a:r>
            <a:r>
              <a:rPr lang="ru-RU" sz="1400" cap="none" dirty="0" smtClean="0">
                <a:cs typeface="Times New Roman" pitchFamily="18" charset="0"/>
              </a:rPr>
              <a:t>. В ПРИРЕЧНЫХ И ТЁМНОХВОЙНЫХ ЛЕСАХ. ДЕКОРАТИВНОЕ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4645025" y="1214438"/>
            <a:ext cx="4041775" cy="1000125"/>
          </a:xfrm>
        </p:spPr>
        <p:txBody>
          <a:bodyPr>
            <a:normAutofit fontScale="85000" lnSpcReduction="10000"/>
          </a:bodyPr>
          <a:lstStyle/>
          <a:p>
            <a:pPr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600" dirty="0" smtClean="0">
                <a:cs typeface="Times New Roman" pitchFamily="18" charset="0"/>
              </a:rPr>
              <a:t>Калужница дудчатая</a:t>
            </a:r>
          </a:p>
          <a:p>
            <a:pPr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600" dirty="0" smtClean="0">
                <a:cs typeface="Times New Roman" pitchFamily="18" charset="0"/>
              </a:rPr>
              <a:t>(С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altha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fistulosa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dirty="0" smtClean="0"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600" dirty="0" smtClean="0">
                <a:cs typeface="Times New Roman" pitchFamily="18" charset="0"/>
              </a:rPr>
              <a:t>Цветёт в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IV-V</a:t>
            </a:r>
            <a:r>
              <a:rPr lang="ru-RU" sz="1600" dirty="0" smtClean="0">
                <a:cs typeface="Times New Roman" pitchFamily="18" charset="0"/>
              </a:rPr>
              <a:t>. По берегам рек и ручьёв, а также по болотистым местам. </a:t>
            </a:r>
            <a:endParaRPr lang="ru-RU" sz="1600" dirty="0">
              <a:cs typeface="Times New Roman" pitchFamily="18" charset="0"/>
            </a:endParaRPr>
          </a:p>
        </p:txBody>
      </p:sp>
      <p:pic>
        <p:nvPicPr>
          <p:cNvPr id="20484" name="Picture 2" descr="E:\живой мир\цветковые\ветренница Радде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500313"/>
            <a:ext cx="4114800" cy="3165475"/>
          </a:xfrm>
        </p:spPr>
      </p:pic>
      <p:pic>
        <p:nvPicPr>
          <p:cNvPr id="20485" name="Picture 3" descr="E:\живой мир\цветковые\калужница дудчатая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14875" y="2500313"/>
            <a:ext cx="4071938" cy="31654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>
                <a:effectLst/>
                <a:latin typeface="+mn-lt"/>
              </a:rPr>
              <a:t>РАННЕЦВЕТУЩИЕ РАСТЕНИЯ</a:t>
            </a:r>
            <a:endParaRPr lang="ru-RU" sz="3600" dirty="0">
              <a:effectLst/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57313"/>
            <a:ext cx="4040188" cy="1000125"/>
          </a:xfrm>
        </p:spPr>
        <p:txBody>
          <a:bodyPr>
            <a:noAutofit/>
          </a:bodyPr>
          <a:lstStyle/>
          <a:p>
            <a:pPr algn="ctr"/>
            <a:r>
              <a:rPr lang="ru-RU" sz="1500" cap="none" smtClean="0"/>
              <a:t>СИМПЛОКАРПУС ВОНЮЧИЙ </a:t>
            </a:r>
          </a:p>
          <a:p>
            <a:pPr algn="ctr"/>
            <a:r>
              <a:rPr lang="ru-RU" sz="1500" cap="none" smtClean="0"/>
              <a:t>(</a:t>
            </a:r>
            <a:r>
              <a:rPr lang="en-US" sz="1500" cap="none" smtClean="0"/>
              <a:t>SYMPLOKARPUS  FOETIDUS)</a:t>
            </a:r>
            <a:endParaRPr lang="ru-RU" sz="1500" cap="none" smtClean="0"/>
          </a:p>
          <a:p>
            <a:pPr algn="ctr"/>
            <a:r>
              <a:rPr lang="ru-RU" sz="1500" cap="none" smtClean="0"/>
              <a:t>ЦВЕТЁТ В </a:t>
            </a:r>
            <a:r>
              <a:rPr lang="en-US" sz="1500" cap="none" smtClean="0"/>
              <a:t>IV</a:t>
            </a:r>
            <a:r>
              <a:rPr lang="ru-RU" sz="1500" cap="none" smtClean="0"/>
              <a:t> ВО ВЛАЖНЫХ ЛЕСАХ И БОЛОТИТЫХ </a:t>
            </a:r>
            <a:r>
              <a:rPr lang="ru-RU" sz="1400" cap="none" smtClean="0"/>
              <a:t>ЛУГАХ</a:t>
            </a:r>
            <a:r>
              <a:rPr lang="ru-RU" sz="1500" cap="none" smtClean="0"/>
              <a:t> . ДЕКОРАТИВНО, ЯДОВИТО</a:t>
            </a:r>
            <a:endParaRPr lang="en-US" sz="1500" cap="none" smtClean="0"/>
          </a:p>
          <a:p>
            <a:endParaRPr lang="ru-RU" sz="1500" cap="none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000125"/>
            <a:ext cx="4041775" cy="1214438"/>
          </a:xfrm>
        </p:spPr>
        <p:txBody>
          <a:bodyPr>
            <a:normAutofit/>
          </a:bodyPr>
          <a:lstStyle/>
          <a:p>
            <a:pPr algn="ctr"/>
            <a:r>
              <a:rPr lang="ru-RU" sz="1400" cap="none" smtClean="0"/>
              <a:t>ТРИЛЛИУМ КАМЧАТСКИЙ</a:t>
            </a:r>
            <a:endParaRPr lang="en-US" sz="1400" cap="none" smtClean="0">
              <a:latin typeface="Times New Roman" pitchFamily="18" charset="0"/>
            </a:endParaRPr>
          </a:p>
          <a:p>
            <a:pPr algn="ctr"/>
            <a:r>
              <a:rPr lang="en-US" sz="1400" cap="none" smtClean="0">
                <a:latin typeface="Times New Roman" pitchFamily="18" charset="0"/>
              </a:rPr>
              <a:t>(TRILLIUM  CAMSCHATCENSE)</a:t>
            </a:r>
            <a:endParaRPr lang="ru-RU" sz="1400" cap="none" smtClean="0"/>
          </a:p>
          <a:p>
            <a:pPr algn="ctr"/>
            <a:r>
              <a:rPr lang="ru-RU" sz="1400" cap="none" smtClean="0"/>
              <a:t>ЦВЕТЁТ В </a:t>
            </a:r>
            <a:r>
              <a:rPr lang="en-US" sz="1400" cap="none" smtClean="0">
                <a:latin typeface="Times New Roman" pitchFamily="18" charset="0"/>
              </a:rPr>
              <a:t>V-VI </a:t>
            </a:r>
            <a:r>
              <a:rPr lang="ru-RU" sz="1400" cap="none" smtClean="0"/>
              <a:t>В ЛЕСАХ, НА ЛУГАХ. ДЕКОРАТИВНО. ЯДОВИТО</a:t>
            </a:r>
          </a:p>
        </p:txBody>
      </p:sp>
      <p:pic>
        <p:nvPicPr>
          <p:cNvPr id="21508" name="Picture 2" descr="E:\живой мир\цветковые\симплокарпус вонючий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728913"/>
            <a:ext cx="4040188" cy="3030537"/>
          </a:xfrm>
        </p:spPr>
      </p:pic>
      <p:pic>
        <p:nvPicPr>
          <p:cNvPr id="21509" name="Picture 3" descr="E:\живой мир\цветковые\триллиум камчатский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645025" y="2728913"/>
            <a:ext cx="4041775" cy="30305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РАННЕЦВЕТУЩИЕ РАСТЕНИЯ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71563"/>
            <a:ext cx="4040188" cy="1214437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500" dirty="0" smtClean="0"/>
              <a:t>ХОХЛАТКА СОМНИТЕЛЬНАЯ</a:t>
            </a:r>
          </a:p>
          <a:p>
            <a:pPr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500" dirty="0" smtClean="0"/>
              <a:t>(</a:t>
            </a:r>
            <a:r>
              <a:rPr lang="en-US" sz="1500" dirty="0" smtClean="0"/>
              <a:t>CORYDALIS  AMBIGUA)</a:t>
            </a:r>
            <a:endParaRPr lang="ru-RU" sz="1500" dirty="0" smtClean="0"/>
          </a:p>
          <a:p>
            <a:pPr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500" dirty="0" smtClean="0"/>
              <a:t>ЦВЕТЁТ В </a:t>
            </a:r>
            <a:r>
              <a:rPr lang="en-US" sz="1500" dirty="0" smtClean="0"/>
              <a:t> V-VI</a:t>
            </a:r>
            <a:r>
              <a:rPr lang="ru-RU" sz="1500" dirty="0" smtClean="0"/>
              <a:t>. В ЛЕСАХ, ВБЛИЗИ РУЧЬЁВ, МОРСКИХ ТЕРРАСАХ.</a:t>
            </a:r>
            <a:endParaRPr lang="en-US" sz="1500" dirty="0" smtClean="0"/>
          </a:p>
          <a:p>
            <a:pPr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5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071563"/>
            <a:ext cx="4041775" cy="1214437"/>
          </a:xfrm>
        </p:spPr>
        <p:txBody>
          <a:bodyPr>
            <a:normAutofit lnSpcReduction="10000"/>
          </a:bodyPr>
          <a:lstStyle/>
          <a:p>
            <a:pPr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500" dirty="0" smtClean="0"/>
              <a:t>ЧЕРЕМША</a:t>
            </a:r>
            <a:endParaRPr lang="en-US" sz="1500" dirty="0" smtClean="0"/>
          </a:p>
          <a:p>
            <a:pPr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sz="1500" dirty="0" smtClean="0"/>
              <a:t>(ALLIUM OCHOTENSE)</a:t>
            </a:r>
          </a:p>
          <a:p>
            <a:pPr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500" dirty="0" smtClean="0"/>
              <a:t>ВЕГЕТАЦИЯ В </a:t>
            </a:r>
            <a:r>
              <a:rPr lang="en-US" sz="1500" dirty="0" smtClean="0"/>
              <a:t>V</a:t>
            </a:r>
            <a:r>
              <a:rPr lang="ru-RU" sz="1500" dirty="0" smtClean="0"/>
              <a:t>, ЦВЕТЕНИЕ В </a:t>
            </a:r>
            <a:r>
              <a:rPr lang="en-US" sz="1500" dirty="0" smtClean="0"/>
              <a:t>VI</a:t>
            </a:r>
            <a:r>
              <a:rPr lang="ru-RU" sz="1500" dirty="0" smtClean="0"/>
              <a:t>. НА РАЗНОТРАВНЫХ СКЛОНАХ И ВЛАЖНЫХ ЛУГАХ, МОРСКИХ ТЕРРАСАХ.</a:t>
            </a:r>
            <a:endParaRPr lang="ru-RU" sz="1500" dirty="0"/>
          </a:p>
        </p:txBody>
      </p:sp>
      <p:pic>
        <p:nvPicPr>
          <p:cNvPr id="22532" name="Picture 2" descr="E:\живой мир\цветковые\хохлатка сомнительная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357438"/>
            <a:ext cx="4040188" cy="3786187"/>
          </a:xfrm>
        </p:spPr>
      </p:pic>
      <p:pic>
        <p:nvPicPr>
          <p:cNvPr id="22533" name="Picture 3" descr="E:\живой мир\цветковые\черемша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43475" y="2362200"/>
            <a:ext cx="3444875" cy="3763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674</TotalTime>
  <Words>785</Words>
  <Application>Microsoft Office PowerPoint</Application>
  <PresentationFormat>Экран (4:3)</PresentationFormat>
  <Paragraphs>117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Апекс</vt:lpstr>
      <vt:lpstr>ЖИВОЙ   САХАЛИН</vt:lpstr>
      <vt:lpstr>ГРИБЫ</vt:lpstr>
      <vt:lpstr>ГРИБЫ</vt:lpstr>
      <vt:lpstr>ГОЛОСЕМЕННЫЕ РАСТЕНИЯ</vt:lpstr>
      <vt:lpstr>СПОРОВЫЕ РАСТЕНИЯ </vt:lpstr>
      <vt:lpstr>СПОРОВЫЕ РАСТЕНИЯ</vt:lpstr>
      <vt:lpstr>РАННЕЦВЕТУЩИЕ РАСТЕНИЯ</vt:lpstr>
      <vt:lpstr>РАННЕЦВЕТУЩИЕ РАСТЕНИЯ</vt:lpstr>
      <vt:lpstr>РАННЕЦВЕТУЩИЕ РАСТЕНИЯ</vt:lpstr>
      <vt:lpstr>ЯДОВИТЫЕ РАСТЕНИЯ</vt:lpstr>
      <vt:lpstr>ЯДОВИТЫЕ РАСТЕНИЯ</vt:lpstr>
      <vt:lpstr>ЛЕКАРСТВЕННЫЕ РАСТЕНИЯ</vt:lpstr>
      <vt:lpstr>ЛЕКАРСТВЕННЫЕ РАСТЕНИЯ</vt:lpstr>
      <vt:lpstr>РАСТЕНИЯ МЕДОНОСЫ</vt:lpstr>
      <vt:lpstr>РАСТЕНИЯ МОРСКОГО ПОБЕРЕЖЬЯ</vt:lpstr>
      <vt:lpstr>РАСТЕНИЯ МОРСКОГО ПОБЕРЕЖЬЯ</vt:lpstr>
      <vt:lpstr>КЛАСС КОЛЬЧАТЫЕ ЧЕРВИ</vt:lpstr>
      <vt:lpstr>КЛАСС РЫБЫ</vt:lpstr>
      <vt:lpstr>КЛАСС ПРЕСМЫКАЮЩИЕСЯ</vt:lpstr>
      <vt:lpstr>НАЙДИТЕ РЯБЧИКА</vt:lpstr>
      <vt:lpstr>ПОКРОВИТЕЛЬСТВЕННАЯ ОКРАСКА ПАУКА (МАСКИРОВКА)</vt:lpstr>
      <vt:lpstr>«ФЛАГОВАЯ» ФОРМА ДЕРЕВЬЕВ (НА МОРСКИХ ПОБЕРЕЖЯХ)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ЦВЕТКОВЫЕ РАСТЕНИЯ САХАЛИНА</dc:title>
  <dc:creator>ADMIN1</dc:creator>
  <cp:lastModifiedBy>ADMIN1</cp:lastModifiedBy>
  <cp:revision>8</cp:revision>
  <dcterms:created xsi:type="dcterms:W3CDTF">2022-12-13T08:56:38Z</dcterms:created>
  <dcterms:modified xsi:type="dcterms:W3CDTF">2022-12-28T21:15:51Z</dcterms:modified>
</cp:coreProperties>
</file>