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9" r:id="rId4"/>
    <p:sldId id="259" r:id="rId5"/>
    <p:sldId id="267" r:id="rId6"/>
    <p:sldId id="266" r:id="rId7"/>
    <p:sldId id="275" r:id="rId8"/>
    <p:sldId id="268" r:id="rId9"/>
    <p:sldId id="264" r:id="rId10"/>
    <p:sldId id="274" r:id="rId11"/>
    <p:sldId id="271" r:id="rId12"/>
    <p:sldId id="272" r:id="rId13"/>
    <p:sldId id="263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1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3C43-C64C-4E8C-8C68-4427CF36F469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0F1-CA67-4A56-AF88-A2CDDB3C8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82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3C43-C64C-4E8C-8C68-4427CF36F469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0F1-CA67-4A56-AF88-A2CDDB3C8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934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3C43-C64C-4E8C-8C68-4427CF36F469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0F1-CA67-4A56-AF88-A2CDDB3C8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10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3C43-C64C-4E8C-8C68-4427CF36F469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0F1-CA67-4A56-AF88-A2CDDB3C8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94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3C43-C64C-4E8C-8C68-4427CF36F469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0F1-CA67-4A56-AF88-A2CDDB3C8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0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3C43-C64C-4E8C-8C68-4427CF36F469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0F1-CA67-4A56-AF88-A2CDDB3C8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3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3C43-C64C-4E8C-8C68-4427CF36F469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0F1-CA67-4A56-AF88-A2CDDB3C8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40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3C43-C64C-4E8C-8C68-4427CF36F469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0F1-CA67-4A56-AF88-A2CDDB3C8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17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3C43-C64C-4E8C-8C68-4427CF36F469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0F1-CA67-4A56-AF88-A2CDDB3C8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17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3C43-C64C-4E8C-8C68-4427CF36F469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0F1-CA67-4A56-AF88-A2CDDB3C8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36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3C43-C64C-4E8C-8C68-4427CF36F469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90F1-CA67-4A56-AF88-A2CDDB3C8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5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F3C43-C64C-4E8C-8C68-4427CF36F469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090F1-CA67-4A56-AF88-A2CDDB3C8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57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438369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6125" y="764704"/>
            <a:ext cx="8640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Georgia Pro Black" pitchFamily="18" charset="0"/>
              </a:rPr>
              <a:t>Использование результатов оценочных процедур в повышении качества образования, в совершенствовании преподавания предметов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Georgia Pro Black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36906" y="602128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0036"/>
                </a:solidFill>
                <a:latin typeface="Monotype Corsiva" pitchFamily="66" charset="0"/>
              </a:rPr>
              <a:t>Малова О.Л</a:t>
            </a:r>
            <a:endParaRPr lang="ru-RU" sz="4000" dirty="0">
              <a:solidFill>
                <a:srgbClr val="000036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75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User\Desktop\2fons.ru-626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5556" y="2120467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000036"/>
                </a:solidFill>
                <a:latin typeface="Monotype Corsiva" pitchFamily="66" charset="0"/>
              </a:rPr>
              <a:t>Синдром </a:t>
            </a:r>
            <a:r>
              <a:rPr lang="ru-RU" sz="8000" dirty="0" err="1" smtClean="0">
                <a:solidFill>
                  <a:srgbClr val="000036"/>
                </a:solidFill>
                <a:latin typeface="Monotype Corsiva" pitchFamily="66" charset="0"/>
              </a:rPr>
              <a:t>Шарикова</a:t>
            </a:r>
            <a:endParaRPr lang="ru-RU" sz="8000" dirty="0">
              <a:solidFill>
                <a:srgbClr val="000036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39"/>
            <a:ext cx="8784976" cy="648072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1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User\Desktop\2fons.ru-626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410"/>
            <a:ext cx="9144000" cy="682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F:\0005-005-Plan-raboty-uchitelja-pri-podgotovke-uchaschikhsja-k-EGE-po-russkomu-jazyk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36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User\Desktop\2fons.ru-626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474344"/>
            <a:ext cx="83529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0036"/>
                </a:solidFill>
                <a:latin typeface="Monotype Corsiva" pitchFamily="66" charset="0"/>
              </a:rPr>
              <a:t>Книжный круговорот</a:t>
            </a:r>
          </a:p>
          <a:p>
            <a:pPr algn="ctr"/>
            <a:endParaRPr lang="ru-RU" sz="5400" dirty="0">
              <a:solidFill>
                <a:srgbClr val="000036"/>
              </a:solidFill>
              <a:latin typeface="Monotype Corsiva" pitchFamily="66" charset="0"/>
            </a:endParaRPr>
          </a:p>
          <a:p>
            <a:pPr algn="ctr"/>
            <a:r>
              <a:rPr lang="ru-RU" sz="5400" dirty="0" smtClean="0">
                <a:solidFill>
                  <a:srgbClr val="000036"/>
                </a:solidFill>
                <a:latin typeface="Monotype Corsiva" pitchFamily="66" charset="0"/>
              </a:rPr>
              <a:t>СМС</a:t>
            </a:r>
          </a:p>
          <a:p>
            <a:pPr algn="ctr"/>
            <a:endParaRPr lang="ru-RU" sz="5400" dirty="0">
              <a:solidFill>
                <a:srgbClr val="000036"/>
              </a:solidFill>
              <a:latin typeface="Monotype Corsiva" pitchFamily="66" charset="0"/>
            </a:endParaRPr>
          </a:p>
          <a:p>
            <a:pPr algn="ctr"/>
            <a:r>
              <a:rPr lang="ru-RU" sz="5400" dirty="0" smtClean="0">
                <a:solidFill>
                  <a:srgbClr val="000036"/>
                </a:solidFill>
                <a:latin typeface="Monotype Corsiva" pitchFamily="66" charset="0"/>
              </a:rPr>
              <a:t>Другое кино</a:t>
            </a:r>
          </a:p>
          <a:p>
            <a:pPr algn="ctr"/>
            <a:endParaRPr lang="ru-RU" sz="5400" dirty="0">
              <a:solidFill>
                <a:srgbClr val="000036"/>
              </a:solidFill>
              <a:latin typeface="Monotype Corsiva" pitchFamily="66" charset="0"/>
            </a:endParaRPr>
          </a:p>
          <a:p>
            <a:pPr algn="ctr"/>
            <a:r>
              <a:rPr lang="ru-RU" sz="5400" dirty="0" smtClean="0">
                <a:solidFill>
                  <a:srgbClr val="000036"/>
                </a:solidFill>
                <a:latin typeface="Monotype Corsiva" pitchFamily="66" charset="0"/>
              </a:rPr>
              <a:t>СМИ</a:t>
            </a:r>
            <a:endParaRPr lang="ru-RU" sz="5400" dirty="0">
              <a:solidFill>
                <a:srgbClr val="000036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96651"/>
            <a:ext cx="8640960" cy="6264696"/>
          </a:xfrm>
          <a:prstGeom prst="rect">
            <a:avLst/>
          </a:prstGeom>
          <a:solidFill>
            <a:schemeClr val="accent1">
              <a:alpha val="0"/>
            </a:schemeClr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31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User\Desktop\2fons.ru-626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301896"/>
              </p:ext>
            </p:extLst>
          </p:nvPr>
        </p:nvGraphicFramePr>
        <p:xfrm>
          <a:off x="1247800" y="764704"/>
          <a:ext cx="6648399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802"/>
                <a:gridCol w="2050464"/>
                <a:gridCol w="2216133"/>
              </a:tblGrid>
              <a:tr h="488493">
                <a:tc rowSpan="2"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Monotype Corsiva" pitchFamily="66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Monotype Corsiva" pitchFamily="66" charset="0"/>
                        </a:rPr>
                        <a:t>Время</a:t>
                      </a:r>
                      <a:r>
                        <a:rPr lang="ru-RU" sz="2800" baseline="0" dirty="0" smtClean="0">
                          <a:latin typeface="Monotype Corsiva" pitchFamily="66" charset="0"/>
                        </a:rPr>
                        <a:t> написания</a:t>
                      </a:r>
                      <a:endParaRPr lang="ru-RU" sz="2800" dirty="0">
                        <a:latin typeface="Monotype Corsiva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Monotype Corsiva" pitchFamily="66" charset="0"/>
                        </a:rPr>
                        <a:t>Баллы</a:t>
                      </a:r>
                      <a:endParaRPr lang="ru-RU" sz="2800" dirty="0">
                        <a:latin typeface="Monotype Corsiva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180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Monotype Corsiva" pitchFamily="66" charset="0"/>
                        </a:rPr>
                        <a:t>Е</a:t>
                      </a:r>
                      <a:endParaRPr lang="ru-RU" sz="28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Monotype Corsiva" pitchFamily="66" charset="0"/>
                        </a:rPr>
                        <a:t>Ш</a:t>
                      </a:r>
                      <a:endParaRPr lang="ru-RU" sz="2800" b="1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488493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Monotype Corsiva" pitchFamily="66" charset="0"/>
                        </a:rPr>
                        <a:t>Май 2014-15</a:t>
                      </a:r>
                      <a:r>
                        <a:rPr lang="ru-RU" sz="2800" baseline="0" dirty="0" smtClean="0">
                          <a:latin typeface="Monotype Corsiva" pitchFamily="66" charset="0"/>
                        </a:rPr>
                        <a:t> уч. г</a:t>
                      </a:r>
                      <a:endParaRPr lang="ru-RU" sz="28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Monotype Corsiva" pitchFamily="66" charset="0"/>
                        </a:rPr>
                        <a:t>63</a:t>
                      </a:r>
                      <a:endParaRPr lang="ru-RU" sz="28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Monotype Corsiva" pitchFamily="66" charset="0"/>
                        </a:rPr>
                        <a:t>47</a:t>
                      </a:r>
                      <a:endParaRPr lang="ru-RU" sz="2800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488493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Monotype Corsiva" pitchFamily="66" charset="0"/>
                        </a:rPr>
                        <a:t>Октябрь 15-16</a:t>
                      </a:r>
                      <a:endParaRPr lang="ru-RU" sz="28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Monotype Corsiva" pitchFamily="66" charset="0"/>
                        </a:rPr>
                        <a:t>72</a:t>
                      </a:r>
                      <a:endParaRPr lang="ru-RU" sz="28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Monotype Corsiva" pitchFamily="66" charset="0"/>
                        </a:rPr>
                        <a:t>59</a:t>
                      </a:r>
                      <a:endParaRPr lang="ru-RU" sz="2800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488493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Monotype Corsiva" pitchFamily="66" charset="0"/>
                        </a:rPr>
                        <a:t>Январь 15-16</a:t>
                      </a:r>
                      <a:endParaRPr lang="ru-RU" sz="28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Monotype Corsiva" pitchFamily="66" charset="0"/>
                        </a:rPr>
                        <a:t>83</a:t>
                      </a:r>
                      <a:endParaRPr lang="ru-RU" sz="28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Monotype Corsiva" pitchFamily="66" charset="0"/>
                        </a:rPr>
                        <a:t>71</a:t>
                      </a:r>
                      <a:endParaRPr lang="ru-RU" sz="2800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488493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Monotype Corsiva" pitchFamily="66" charset="0"/>
                        </a:rPr>
                        <a:t>ЕГЭ</a:t>
                      </a:r>
                      <a:endParaRPr lang="ru-RU" sz="28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Monotype Corsiva" pitchFamily="66" charset="0"/>
                        </a:rPr>
                        <a:t>93</a:t>
                      </a:r>
                      <a:endParaRPr lang="ru-RU" sz="28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Monotype Corsiva" pitchFamily="66" charset="0"/>
                        </a:rPr>
                        <a:t>95</a:t>
                      </a:r>
                      <a:endParaRPr lang="ru-RU" sz="2800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00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User\Desktop\2fons.ru-626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0364" y="476672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dirty="0" smtClean="0">
                <a:solidFill>
                  <a:srgbClr val="000036"/>
                </a:solidFill>
                <a:latin typeface="Monotype Corsiva" pitchFamily="66" charset="0"/>
              </a:rPr>
              <a:t>«Бессмысленно постоянно пытаться сравнивать себя с другими. Ведь всегда найдутся те, кто окажется впереди нас, и обязательно  найдутся те, кого мы сами сумели опередить. Гораздо важнее сравнить себя с собой вчерашним».</a:t>
            </a:r>
            <a:endParaRPr lang="ru-RU" sz="4000" dirty="0">
              <a:solidFill>
                <a:srgbClr val="000036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5577" y="620688"/>
            <a:ext cx="7992888" cy="364163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2fons.ru-626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czZIoevLwC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633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260648"/>
            <a:ext cx="8640960" cy="633670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13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User\Desktop\2fons.ru-626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User\Desktop\0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71800" y="5805264"/>
            <a:ext cx="302433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75352"/>
            <a:ext cx="8640960" cy="633670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28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User\Desktop\2fons.ru-626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901618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0036"/>
                </a:solidFill>
                <a:latin typeface="Monotype Corsiva" pitchFamily="66" charset="0"/>
              </a:rPr>
              <a:t>«Качество образования – это соотношение цели и результата, притом, что они заданы только оперативно, прогнозированы в зоне потенциального развития школьника</a:t>
            </a:r>
            <a:r>
              <a:rPr lang="ru-RU" sz="4000" b="1" dirty="0" smtClean="0">
                <a:solidFill>
                  <a:srgbClr val="000036"/>
                </a:solidFill>
                <a:latin typeface="Monotype Corsiva" pitchFamily="66" charset="0"/>
              </a:rPr>
              <a:t>»</a:t>
            </a:r>
          </a:p>
          <a:p>
            <a:r>
              <a:rPr lang="ru-RU" sz="4400" dirty="0">
                <a:solidFill>
                  <a:srgbClr val="000036"/>
                </a:solidFill>
                <a:latin typeface="Monotype Corsiva" pitchFamily="66" charset="0"/>
              </a:rPr>
              <a:t> </a:t>
            </a:r>
            <a:r>
              <a:rPr lang="ru-RU" sz="4400" dirty="0" smtClean="0">
                <a:solidFill>
                  <a:srgbClr val="000036"/>
                </a:solidFill>
                <a:latin typeface="Monotype Corsiva" pitchFamily="66" charset="0"/>
              </a:rPr>
              <a:t>                                                           </a:t>
            </a:r>
          </a:p>
          <a:p>
            <a:r>
              <a:rPr lang="ru-RU" sz="4400" dirty="0">
                <a:solidFill>
                  <a:srgbClr val="000036"/>
                </a:solidFill>
                <a:latin typeface="Monotype Corsiva" pitchFamily="66" charset="0"/>
              </a:rPr>
              <a:t> </a:t>
            </a:r>
            <a:r>
              <a:rPr lang="ru-RU" sz="4400" dirty="0" smtClean="0">
                <a:solidFill>
                  <a:srgbClr val="000036"/>
                </a:solidFill>
                <a:latin typeface="Monotype Corsiva" pitchFamily="66" charset="0"/>
              </a:rPr>
              <a:t>                                Марк Поташник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User\Desktop\2fons.ru-626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404664"/>
            <a:ext cx="82449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00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Задания, связанные с темой «Глагол»</a:t>
            </a:r>
            <a:endParaRPr lang="ru-RU" sz="4800" dirty="0">
              <a:solidFill>
                <a:srgbClr val="0000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267017"/>
              </p:ext>
            </p:extLst>
          </p:nvPr>
        </p:nvGraphicFramePr>
        <p:xfrm>
          <a:off x="755576" y="2276872"/>
          <a:ext cx="7704856" cy="3528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2428"/>
                <a:gridCol w="3852428"/>
              </a:tblGrid>
              <a:tr h="588065"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/>
                        <a:t>4 класс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 smtClean="0"/>
                        <a:t>Зад.</a:t>
                      </a:r>
                      <a:r>
                        <a:rPr lang="ru-RU" sz="3200" baseline="0" dirty="0" smtClean="0"/>
                        <a:t> № 14</a:t>
                      </a:r>
                      <a:endParaRPr lang="ru-RU" sz="3200" dirty="0"/>
                    </a:p>
                  </a:txBody>
                  <a:tcPr/>
                </a:tc>
              </a:tr>
              <a:tr h="588065"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/>
                        <a:t>5 класс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 smtClean="0"/>
                        <a:t>Зад. №</a:t>
                      </a:r>
                      <a:r>
                        <a:rPr lang="ru-RU" sz="3200" baseline="0" dirty="0" smtClean="0"/>
                        <a:t> </a:t>
                      </a:r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</a:tr>
              <a:tr h="588065"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/>
                        <a:t>6 класс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 smtClean="0"/>
                        <a:t>Зад. № 1</a:t>
                      </a:r>
                      <a:endParaRPr lang="ru-RU" sz="3200" dirty="0"/>
                    </a:p>
                  </a:txBody>
                  <a:tcPr/>
                </a:tc>
              </a:tr>
              <a:tr h="588065"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/>
                        <a:t>7 класс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 smtClean="0"/>
                        <a:t>Зад. № 2, 3, 5, 7</a:t>
                      </a:r>
                      <a:endParaRPr lang="ru-RU" sz="3200" dirty="0"/>
                    </a:p>
                  </a:txBody>
                  <a:tcPr/>
                </a:tc>
              </a:tr>
              <a:tr h="588065"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/>
                        <a:t>9</a:t>
                      </a:r>
                      <a:r>
                        <a:rPr lang="ru-RU" sz="3200" baseline="0" dirty="0" smtClean="0"/>
                        <a:t> класс (ОГЭ)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 smtClean="0"/>
                        <a:t>Зад. №</a:t>
                      </a:r>
                      <a:r>
                        <a:rPr lang="ru-RU" sz="3200" baseline="0" dirty="0" smtClean="0"/>
                        <a:t> </a:t>
                      </a:r>
                      <a:r>
                        <a:rPr lang="ru-RU" sz="3200" dirty="0" smtClean="0"/>
                        <a:t>5, 10</a:t>
                      </a:r>
                      <a:endParaRPr lang="ru-RU" sz="3200" dirty="0"/>
                    </a:p>
                  </a:txBody>
                  <a:tcPr/>
                </a:tc>
              </a:tr>
              <a:tr h="588065"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/>
                        <a:t>11 класс (ЕГЭ)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 smtClean="0"/>
                        <a:t>Зад. № 11, 12, 14, 16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User\Desktop\2fons.ru-626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6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597735"/>
              </p:ext>
            </p:extLst>
          </p:nvPr>
        </p:nvGraphicFramePr>
        <p:xfrm>
          <a:off x="272880" y="1484784"/>
          <a:ext cx="8636373" cy="504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Диаграмма" r:id="rId4" imgW="7229509" imgH="4800506" progId="MSGraph.Chart.8">
                  <p:embed followColorScheme="full"/>
                </p:oleObj>
              </mc:Choice>
              <mc:Fallback>
                <p:oleObj name="Диаграмма" r:id="rId4" imgW="7229509" imgH="480050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2880" y="1484784"/>
                        <a:ext cx="8636373" cy="5040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835696" y="213994"/>
            <a:ext cx="56886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Результаты ВПР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13994"/>
            <a:ext cx="8784976" cy="645536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44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User\Desktop\2fons.ru-626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837"/>
            <a:ext cx="9144000" cy="686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404664"/>
            <a:ext cx="81881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dirty="0" smtClean="0">
                <a:solidFill>
                  <a:srgbClr val="000036"/>
                </a:solidFill>
                <a:latin typeface="Monotype Corsiva" pitchFamily="66" charset="0"/>
              </a:rPr>
              <a:t>Этапы работы учителя - предметника</a:t>
            </a:r>
            <a:endParaRPr lang="ru-RU" sz="4200" dirty="0">
              <a:solidFill>
                <a:srgbClr val="000036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3780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Bookman Old Style" pitchFamily="18" charset="0"/>
                <a:ea typeface="Anonymous Pro" pitchFamily="49" charset="0"/>
              </a:rPr>
              <a:t>Выявление западающего звена в отдельных темах </a:t>
            </a:r>
            <a:endParaRPr lang="ru-RU" sz="2800" dirty="0">
              <a:latin typeface="Bookman Old Style" pitchFamily="18" charset="0"/>
              <a:ea typeface="Anonymous Pro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040" y="1628800"/>
            <a:ext cx="37444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Bookman Old Style" pitchFamily="18" charset="0"/>
                <a:ea typeface="Anonymous Pro" pitchFamily="49" charset="0"/>
              </a:rPr>
              <a:t>Тестирование</a:t>
            </a:r>
          </a:p>
          <a:p>
            <a:r>
              <a:rPr lang="ru-RU" sz="2800" dirty="0" smtClean="0">
                <a:latin typeface="Bookman Old Style" pitchFamily="18" charset="0"/>
                <a:ea typeface="Anonymous Pro" pitchFamily="49" charset="0"/>
              </a:rPr>
              <a:t>Собеседование</a:t>
            </a:r>
          </a:p>
          <a:p>
            <a:r>
              <a:rPr lang="ru-RU" sz="2800" dirty="0" smtClean="0">
                <a:latin typeface="Bookman Old Style" pitchFamily="18" charset="0"/>
                <a:ea typeface="Anonymous Pro" pitchFamily="49" charset="0"/>
              </a:rPr>
              <a:t>Контрольные срезы</a:t>
            </a:r>
            <a:endParaRPr lang="ru-RU" sz="2800" dirty="0">
              <a:latin typeface="Bookman Old Style" pitchFamily="18" charset="0"/>
              <a:ea typeface="Anonymous Pro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9085" y="3852223"/>
            <a:ext cx="33123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Bookman Old Style" pitchFamily="18" charset="0"/>
                <a:ea typeface="Anonymous Pro" pitchFamily="49" charset="0"/>
              </a:rPr>
              <a:t>Обеспечение условий для восполнения и обновления знаний</a:t>
            </a:r>
            <a:endParaRPr lang="ru-RU" sz="2800" dirty="0">
              <a:latin typeface="Bookman Old Style" pitchFamily="18" charset="0"/>
              <a:ea typeface="Anonymous Pro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7174" y="3842680"/>
            <a:ext cx="46445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dirty="0" smtClean="0">
                <a:latin typeface="Bookman Old Style" pitchFamily="18" charset="0"/>
                <a:ea typeface="Anonymous Pro" pitchFamily="49" charset="0"/>
              </a:rPr>
              <a:t>Уроки</a:t>
            </a:r>
          </a:p>
          <a:p>
            <a:r>
              <a:rPr lang="ru-RU" sz="2700" dirty="0" smtClean="0">
                <a:latin typeface="Bookman Old Style" pitchFamily="18" charset="0"/>
                <a:ea typeface="Anonymous Pro" pitchFamily="49" charset="0"/>
              </a:rPr>
              <a:t>Индивидуальная работа</a:t>
            </a:r>
          </a:p>
          <a:p>
            <a:r>
              <a:rPr lang="ru-RU" sz="2700" dirty="0" smtClean="0">
                <a:latin typeface="Bookman Old Style" pitchFamily="18" charset="0"/>
                <a:ea typeface="Anonymous Pro" pitchFamily="49" charset="0"/>
              </a:rPr>
              <a:t>Самостоятельная работа</a:t>
            </a:r>
          </a:p>
          <a:p>
            <a:r>
              <a:rPr lang="ru-RU" sz="2700" dirty="0" smtClean="0">
                <a:latin typeface="Bookman Old Style" pitchFamily="18" charset="0"/>
                <a:ea typeface="Anonymous Pro" pitchFamily="49" charset="0"/>
              </a:rPr>
              <a:t>Проблемное изучение на факультативах</a:t>
            </a:r>
            <a:endParaRPr lang="ru-RU" sz="2700" dirty="0">
              <a:latin typeface="Bookman Old Style" pitchFamily="18" charset="0"/>
              <a:ea typeface="Anonymous Pro" pitchFamily="49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9" y="1628800"/>
            <a:ext cx="3924944" cy="1512168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1628800"/>
            <a:ext cx="4248472" cy="1512168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9" y="3842680"/>
            <a:ext cx="3240359" cy="2246769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83158" y="3852223"/>
            <a:ext cx="4793298" cy="2256311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32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User\Desktop\2fons.ru-626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8679" y="620688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0036"/>
                </a:solidFill>
                <a:latin typeface="Monotype Corsiva" pitchFamily="66" charset="0"/>
              </a:rPr>
              <a:t>«Технические» проблемы</a:t>
            </a:r>
            <a:endParaRPr lang="ru-RU" sz="5400" dirty="0">
              <a:solidFill>
                <a:srgbClr val="000036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504" y="3058983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0036"/>
                </a:solidFill>
              </a:rPr>
              <a:t>Каллиграфия                     </a:t>
            </a:r>
            <a:r>
              <a:rPr lang="ru-RU" sz="4400" dirty="0" smtClean="0">
                <a:solidFill>
                  <a:srgbClr val="000036"/>
                </a:solidFill>
              </a:rPr>
              <a:t>Дислексия</a:t>
            </a:r>
            <a:endParaRPr lang="ru-RU" sz="4400" dirty="0">
              <a:solidFill>
                <a:srgbClr val="00003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65410" y="4581128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0036"/>
                </a:solidFill>
              </a:rPr>
              <a:t>Дизорфография</a:t>
            </a:r>
            <a:endParaRPr lang="ru-RU" sz="4000" dirty="0">
              <a:solidFill>
                <a:srgbClr val="000036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495128" y="1973088"/>
            <a:ext cx="288032" cy="12369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551" y="1973088"/>
            <a:ext cx="352429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748" y="1973088"/>
            <a:ext cx="360039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971600" y="1340768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07504" y="116632"/>
            <a:ext cx="8918951" cy="662473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46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User\Desktop\2fons.ru-626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4927" y="188640"/>
            <a:ext cx="806489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i="1" u="sng" dirty="0" smtClean="0">
                <a:solidFill>
                  <a:srgbClr val="000036"/>
                </a:solidFill>
              </a:rPr>
              <a:t>Дизорфография </a:t>
            </a:r>
            <a:r>
              <a:rPr lang="ru-RU" sz="2800" dirty="0" smtClean="0">
                <a:solidFill>
                  <a:srgbClr val="000036"/>
                </a:solidFill>
                <a:latin typeface="Monotype Corsiva" pitchFamily="66" charset="0"/>
              </a:rPr>
              <a:t>– </a:t>
            </a:r>
            <a:r>
              <a:rPr lang="ru-RU" sz="3100" dirty="0" smtClean="0">
                <a:solidFill>
                  <a:srgbClr val="000036"/>
                </a:solidFill>
                <a:latin typeface="Monotype Corsiva" pitchFamily="66" charset="0"/>
              </a:rPr>
              <a:t>это неумение применять на письме известные правила родного языка. При этом устная речь и интеллектуальные способности школьника могут быть на довольно высоком уровне. В отдельных случаях дизорфография является частью симптоматики такого сложного речевого нарушения, как общее недоразвитие речи</a:t>
            </a:r>
            <a:r>
              <a:rPr lang="ru-RU" sz="2800" dirty="0" smtClean="0">
                <a:solidFill>
                  <a:srgbClr val="000036"/>
                </a:solidFill>
                <a:latin typeface="Monotype Corsiva" pitchFamily="66" charset="0"/>
              </a:rPr>
              <a:t>.</a:t>
            </a:r>
            <a:endParaRPr lang="ru-RU" sz="2800" dirty="0">
              <a:solidFill>
                <a:srgbClr val="000036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6895" y="3822509"/>
            <a:ext cx="864096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i="1" u="sng" dirty="0" smtClean="0">
                <a:solidFill>
                  <a:srgbClr val="000036"/>
                </a:solidFill>
              </a:rPr>
              <a:t>Дислексия</a:t>
            </a:r>
            <a:r>
              <a:rPr lang="ru-RU" sz="2800" i="1" dirty="0" smtClean="0">
                <a:solidFill>
                  <a:srgbClr val="000036"/>
                </a:solidFill>
              </a:rPr>
              <a:t> </a:t>
            </a:r>
            <a:r>
              <a:rPr lang="ru-RU" sz="2800" dirty="0" smtClean="0">
                <a:solidFill>
                  <a:srgbClr val="000036"/>
                </a:solidFill>
              </a:rPr>
              <a:t>– </a:t>
            </a:r>
            <a:r>
              <a:rPr lang="ru-RU" sz="3100" dirty="0" smtClean="0">
                <a:solidFill>
                  <a:srgbClr val="000036"/>
                </a:solidFill>
                <a:latin typeface="Monotype Corsiva" pitchFamily="66" charset="0"/>
              </a:rPr>
              <a:t>парциальное расстройство навыков чтения, вызванное недостаточной сформированностью (либо распадом) психических функций, участвующих в осуществлении процесса чтения.</a:t>
            </a:r>
            <a:endParaRPr lang="ru-RU" sz="3100" dirty="0">
              <a:solidFill>
                <a:srgbClr val="000036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4927" y="188640"/>
            <a:ext cx="8064896" cy="344709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6895" y="3822509"/>
            <a:ext cx="8640960" cy="212677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92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</TotalTime>
  <Words>284</Words>
  <Application>Microsoft Office PowerPoint</Application>
  <PresentationFormat>Экран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Васята</dc:creator>
  <cp:lastModifiedBy>Васята</cp:lastModifiedBy>
  <cp:revision>42</cp:revision>
  <dcterms:created xsi:type="dcterms:W3CDTF">2018-08-27T15:15:56Z</dcterms:created>
  <dcterms:modified xsi:type="dcterms:W3CDTF">2018-08-28T05:41:11Z</dcterms:modified>
</cp:coreProperties>
</file>