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5" r:id="rId14"/>
    <p:sldId id="269" r:id="rId15"/>
    <p:sldId id="270" r:id="rId16"/>
    <p:sldId id="271" r:id="rId17"/>
    <p:sldId id="272" r:id="rId18"/>
    <p:sldId id="276" r:id="rId19"/>
    <p:sldId id="274" r:id="rId20"/>
  </p:sldIdLst>
  <p:sldSz cx="10691813" cy="7559675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30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l" fontAlgn="base">
              <a:defRPr/>
            </a:pPr>
            <a:r>
              <a:rPr lang="en-US" sz="18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en-US" dirty="0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Воспитанник вышел в_x000d_
приемную, подошел к_x000d_
шкафчику, достал куртку,_x000d_
штаны, носки и положил_x000d_
все на пол.</c:v>
          </c:tx>
          <c:spPr>
            <a:solidFill>
              <a:srgbClr val="FF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3"/>
              <c:pt idx="0">
                <c:v>29.02.2023</c:v>
              </c:pt>
              <c:pt idx="1">
                <c:v>03.03.2023</c:v>
              </c:pt>
              <c:pt idx="2">
                <c:v>06.03.2023</c:v>
              </c:pt>
            </c:strLit>
          </c:cat>
          <c:val>
            <c:numLit>
              <c:formatCode>General</c:formatCode>
              <c:ptCount val="3"/>
              <c:pt idx="0">
                <c:v>1</c:v>
              </c:pt>
              <c:pt idx="1">
                <c:v>2</c:v>
              </c:pt>
              <c:pt idx="2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0-DA61-496A-A191-93484D3E8C78}"/>
            </c:ext>
          </c:extLst>
        </c:ser>
        <c:ser>
          <c:idx val="1"/>
          <c:order val="1"/>
          <c:tx>
            <c:v>Подошел к шкафчику_x000d_
взял шапку, шарф,_x000d_
варежки, футболку,_x000d_
колготки. Положил на_x000d_
скамью.</c:v>
          </c:tx>
          <c:spPr>
            <a:solidFill>
              <a:srgbClr val="99CCFF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3"/>
              <c:pt idx="0">
                <c:v>29.02.2023</c:v>
              </c:pt>
              <c:pt idx="1">
                <c:v>03.03.2023</c:v>
              </c:pt>
              <c:pt idx="2">
                <c:v>06.03.2023</c:v>
              </c:pt>
            </c:strLit>
          </c:cat>
          <c:val>
            <c:numLit>
              <c:formatCode>General</c:formatCode>
              <c:ptCount val="3"/>
              <c:pt idx="0">
                <c:v>1</c:v>
              </c:pt>
              <c:pt idx="1">
                <c:v>1</c:v>
              </c:pt>
              <c:pt idx="2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1-DA61-496A-A191-93484D3E8C78}"/>
            </c:ext>
          </c:extLst>
        </c:ser>
        <c:ser>
          <c:idx val="2"/>
          <c:order val="2"/>
          <c:tx>
            <c:v>Сел на скамью, снял_x000d_
 групповую_x000d_
одежду, все бросил на_x000d_
пол.</c:v>
          </c:tx>
          <c:spPr>
            <a:solidFill>
              <a:srgbClr val="66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3"/>
              <c:pt idx="0">
                <c:v>29.02.2023</c:v>
              </c:pt>
              <c:pt idx="1">
                <c:v>03.03.2023</c:v>
              </c:pt>
              <c:pt idx="2">
                <c:v>06.03.2023</c:v>
              </c:pt>
            </c:strLit>
          </c:cat>
          <c:val>
            <c:numLit>
              <c:formatCode>General</c:formatCode>
              <c:ptCount val="3"/>
              <c:pt idx="0">
                <c:v>1</c:v>
              </c:pt>
              <c:pt idx="1">
                <c:v>2</c:v>
              </c:pt>
              <c:pt idx="2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2-DA61-496A-A191-93484D3E8C78}"/>
            </c:ext>
          </c:extLst>
        </c:ser>
        <c:ser>
          <c:idx val="3"/>
          <c:order val="3"/>
          <c:tx>
            <c:v>Надел футболку, пошел к_x000d_
шкафчику, взял кофту,_x000d_
надел ее.</c:v>
          </c:tx>
          <c:spPr>
            <a:solidFill>
              <a:srgbClr val="CCCC99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3"/>
              <c:pt idx="0">
                <c:v>29.02.2023</c:v>
              </c:pt>
              <c:pt idx="1">
                <c:v>03.03.2023</c:v>
              </c:pt>
              <c:pt idx="2">
                <c:v>06.03.2023</c:v>
              </c:pt>
            </c:strLit>
          </c:cat>
          <c:val>
            <c:numLit>
              <c:formatCode>General</c:formatCode>
              <c:ptCount val="3"/>
              <c:pt idx="0">
                <c:v>1</c:v>
              </c:pt>
              <c:pt idx="1">
                <c:v>1</c:v>
              </c:pt>
              <c:pt idx="2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3-DA61-496A-A191-93484D3E8C78}"/>
            </c:ext>
          </c:extLst>
        </c:ser>
        <c:ser>
          <c:idx val="4"/>
          <c:order val="4"/>
          <c:tx>
            <c:v>Надел шапку, подошел к_x000d_
воспитателю за помощью_x000d_
завязать ее.</c:v>
          </c:tx>
          <c:spPr>
            <a:solidFill>
              <a:srgbClr val="9966CC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3"/>
              <c:pt idx="0">
                <c:v>29.02.2023</c:v>
              </c:pt>
              <c:pt idx="1">
                <c:v>03.03.2023</c:v>
              </c:pt>
              <c:pt idx="2">
                <c:v>06.03.2023</c:v>
              </c:pt>
            </c:strLit>
          </c:cat>
          <c:val>
            <c:numLit>
              <c:formatCode>General</c:formatCode>
              <c:ptCount val="3"/>
              <c:pt idx="0">
                <c:v>2</c:v>
              </c:pt>
              <c:pt idx="1">
                <c:v>1</c:v>
              </c:pt>
              <c:pt idx="2">
                <c:v>2</c:v>
              </c:pt>
            </c:numLit>
          </c:val>
          <c:extLst>
            <c:ext xmlns:c16="http://schemas.microsoft.com/office/drawing/2014/chart" uri="{C3380CC4-5D6E-409C-BE32-E72D297353CC}">
              <c16:uniqueId val="{00000004-DA61-496A-A191-93484D3E8C78}"/>
            </c:ext>
          </c:extLst>
        </c:ser>
        <c:ser>
          <c:idx val="5"/>
          <c:order val="5"/>
          <c:tx>
            <c:v>Подошел к шкафчику_x000d_
начал искать носки, не_x000d_
найдя их, надел штаны и_x000d_
групповые носки.</c:v>
          </c:tx>
          <c:spPr>
            <a:solidFill>
              <a:srgbClr val="FFCC99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3"/>
              <c:pt idx="0">
                <c:v>29.02.2023</c:v>
              </c:pt>
              <c:pt idx="1">
                <c:v>03.03.2023</c:v>
              </c:pt>
              <c:pt idx="2">
                <c:v>06.03.2023</c:v>
              </c:pt>
            </c:strLit>
          </c:cat>
          <c:val>
            <c:numLit>
              <c:formatCode>General</c:formatCode>
              <c:ptCount val="3"/>
              <c:pt idx="0">
                <c:v>3</c:v>
              </c:pt>
              <c:pt idx="1">
                <c:v>2</c:v>
              </c:pt>
              <c:pt idx="2">
                <c:v>4</c:v>
              </c:pt>
            </c:numLit>
          </c:val>
          <c:extLst>
            <c:ext xmlns:c16="http://schemas.microsoft.com/office/drawing/2014/chart" uri="{C3380CC4-5D6E-409C-BE32-E72D297353CC}">
              <c16:uniqueId val="{00000005-DA61-496A-A191-93484D3E8C78}"/>
            </c:ext>
          </c:extLst>
        </c:ser>
        <c:ser>
          <c:idx val="6"/>
          <c:order val="6"/>
          <c:tx>
            <c:v>Вернулся к шкафчику,_x000d_
начал искать колготки,_x000d_
затем сел на скамью и_x000d_
надел их. </c:v>
          </c:tx>
          <c:spPr>
            <a:solidFill>
              <a:srgbClr val="CCCCCC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3"/>
              <c:pt idx="0">
                <c:v>29.02.2023</c:v>
              </c:pt>
              <c:pt idx="1">
                <c:v>03.03.2023</c:v>
              </c:pt>
              <c:pt idx="2">
                <c:v>06.03.2023</c:v>
              </c:pt>
            </c:strLit>
          </c:cat>
          <c:val>
            <c:numLit>
              <c:formatCode>General</c:formatCode>
              <c:ptCount val="3"/>
              <c:pt idx="0">
                <c:v>3</c:v>
              </c:pt>
              <c:pt idx="1">
                <c:v>3</c:v>
              </c:pt>
              <c:pt idx="2">
                <c:v>3</c:v>
              </c:pt>
            </c:numLit>
          </c:val>
          <c:extLst>
            <c:ext xmlns:c16="http://schemas.microsoft.com/office/drawing/2014/chart" uri="{C3380CC4-5D6E-409C-BE32-E72D297353CC}">
              <c16:uniqueId val="{00000006-DA61-496A-A191-93484D3E8C78}"/>
            </c:ext>
          </c:extLst>
        </c:ser>
        <c:ser>
          <c:idx val="7"/>
          <c:order val="7"/>
          <c:tx>
            <c:v>Подошел к воспитателю_x000d_
за помощью застегнуть_x000d_
кофту. </c:v>
          </c:tx>
          <c:spPr>
            <a:solidFill>
              <a:srgbClr val="66FFCC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3"/>
              <c:pt idx="0">
                <c:v>29.02.2023</c:v>
              </c:pt>
              <c:pt idx="1">
                <c:v>03.03.2023</c:v>
              </c:pt>
              <c:pt idx="2">
                <c:v>06.03.2023</c:v>
              </c:pt>
            </c:strLit>
          </c:cat>
          <c:val>
            <c:numLit>
              <c:formatCode>General</c:formatCode>
              <c:ptCount val="3"/>
              <c:pt idx="0">
                <c:v>3</c:v>
              </c:pt>
              <c:pt idx="1">
                <c:v>2</c:v>
              </c:pt>
              <c:pt idx="2">
                <c:v>4</c:v>
              </c:pt>
            </c:numLit>
          </c:val>
          <c:extLst>
            <c:ext xmlns:c16="http://schemas.microsoft.com/office/drawing/2014/chart" uri="{C3380CC4-5D6E-409C-BE32-E72D297353CC}">
              <c16:uniqueId val="{00000007-DA61-496A-A191-93484D3E8C78}"/>
            </c:ext>
          </c:extLst>
        </c:ser>
        <c:ser>
          <c:idx val="8"/>
          <c:order val="8"/>
          <c:tx>
            <c:v>Вернулся к шкафчику,_x000d_
сложил_x000d_
групповые вещи в_x000d_
кабинку</c:v>
          </c:tx>
          <c:spPr>
            <a:solidFill>
              <a:srgbClr val="6699FF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3"/>
              <c:pt idx="0">
                <c:v>29.02.2023</c:v>
              </c:pt>
              <c:pt idx="1">
                <c:v>03.03.2023</c:v>
              </c:pt>
              <c:pt idx="2">
                <c:v>06.03.2023</c:v>
              </c:pt>
            </c:strLit>
          </c:cat>
          <c:val>
            <c:numLit>
              <c:formatCode>General</c:formatCode>
              <c:ptCount val="3"/>
              <c:pt idx="0">
                <c:v>3</c:v>
              </c:pt>
              <c:pt idx="1">
                <c:v>4</c:v>
              </c:pt>
              <c:pt idx="2">
                <c:v>2</c:v>
              </c:pt>
            </c:numLit>
          </c:val>
          <c:extLst>
            <c:ext xmlns:c16="http://schemas.microsoft.com/office/drawing/2014/chart" uri="{C3380CC4-5D6E-409C-BE32-E72D297353CC}">
              <c16:uniqueId val="{00000008-DA61-496A-A191-93484D3E8C78}"/>
            </c:ext>
          </c:extLst>
        </c:ser>
        <c:ser>
          <c:idx val="9"/>
          <c:order val="9"/>
          <c:tx>
            <c:v>Надел_x000d_
куртку, подошел к_x000d_
воспитателю за помощью_x000d_
застегнуть ее._x000d_
</c:v>
          </c:tx>
          <c:spPr>
            <a:solidFill>
              <a:srgbClr val="996699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3"/>
              <c:pt idx="0">
                <c:v>29.02.2023</c:v>
              </c:pt>
              <c:pt idx="1">
                <c:v>03.03.2023</c:v>
              </c:pt>
              <c:pt idx="2">
                <c:v>06.03.2023</c:v>
              </c:pt>
            </c:strLit>
          </c:cat>
          <c:val>
            <c:numLit>
              <c:formatCode>General</c:formatCode>
              <c:ptCount val="3"/>
              <c:pt idx="0">
                <c:v>2</c:v>
              </c:pt>
              <c:pt idx="1">
                <c:v>1</c:v>
              </c:pt>
              <c:pt idx="2">
                <c:v>3</c:v>
              </c:pt>
            </c:numLit>
          </c:val>
          <c:extLst>
            <c:ext xmlns:c16="http://schemas.microsoft.com/office/drawing/2014/chart" uri="{C3380CC4-5D6E-409C-BE32-E72D297353CC}">
              <c16:uniqueId val="{00000009-DA61-496A-A191-93484D3E8C78}"/>
            </c:ext>
          </c:extLst>
        </c:ser>
        <c:ser>
          <c:idx val="10"/>
          <c:order val="10"/>
          <c:tx>
            <c:v>Вернулся к кабинке, взял_x000d_
шарф, подошел к_x000d_
воспитателю за помощью_x000d_
завязать шарф._x000d_
</c:v>
          </c:tx>
          <c:spPr>
            <a:solidFill>
              <a:srgbClr val="CCCCFF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3"/>
              <c:pt idx="0">
                <c:v>29.02.2023</c:v>
              </c:pt>
              <c:pt idx="1">
                <c:v>03.03.2023</c:v>
              </c:pt>
              <c:pt idx="2">
                <c:v>06.03.2023</c:v>
              </c:pt>
            </c:strLit>
          </c:cat>
          <c:val>
            <c:numLit>
              <c:formatCode>General</c:formatCode>
              <c:ptCount val="3"/>
              <c:pt idx="0">
                <c:v>1</c:v>
              </c:pt>
              <c:pt idx="1">
                <c:v>1</c:v>
              </c:pt>
              <c:pt idx="2">
                <c:v>3</c:v>
              </c:pt>
            </c:numLit>
          </c:val>
          <c:extLst>
            <c:ext xmlns:c16="http://schemas.microsoft.com/office/drawing/2014/chart" uri="{C3380CC4-5D6E-409C-BE32-E72D297353CC}">
              <c16:uniqueId val="{0000000A-DA61-496A-A191-93484D3E8C78}"/>
            </c:ext>
          </c:extLst>
        </c:ser>
        <c:ser>
          <c:idx val="11"/>
          <c:order val="11"/>
          <c:tx>
            <c:v>Вернулся к скамье, начал_x000d_
искать варежки, нашел в_x000d_
кабинке, взял их и вышел_x000d_
из приемной в холл.</c:v>
          </c:tx>
          <c:spPr>
            <a:solidFill>
              <a:srgbClr val="FFFF80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3"/>
              <c:pt idx="0">
                <c:v>29.02.2023</c:v>
              </c:pt>
              <c:pt idx="1">
                <c:v>03.03.2023</c:v>
              </c:pt>
              <c:pt idx="2">
                <c:v>06.03.2023</c:v>
              </c:pt>
            </c:strLit>
          </c:cat>
          <c:val>
            <c:numLit>
              <c:formatCode>General</c:formatCode>
              <c:ptCount val="3"/>
              <c:pt idx="0">
                <c:v>4</c:v>
              </c:pt>
              <c:pt idx="1">
                <c:v>5</c:v>
              </c:pt>
              <c:pt idx="2">
                <c:v>3</c:v>
              </c:pt>
            </c:numLit>
          </c:val>
          <c:extLst>
            <c:ext xmlns:c16="http://schemas.microsoft.com/office/drawing/2014/chart" uri="{C3380CC4-5D6E-409C-BE32-E72D297353CC}">
              <c16:uniqueId val="{0000000B-DA61-496A-A191-93484D3E8C78}"/>
            </c:ext>
          </c:extLst>
        </c:ser>
        <c:ser>
          <c:idx val="12"/>
          <c:order val="12"/>
          <c:tx>
            <c:v>Воспитанник обувается, воспитатель выстраивает детей для выхода</c:v>
          </c:tx>
          <c:spPr>
            <a:solidFill>
              <a:srgbClr val="FFAAFF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3"/>
              <c:pt idx="0">
                <c:v>29.02.2023</c:v>
              </c:pt>
              <c:pt idx="1">
                <c:v>03.03.2023</c:v>
              </c:pt>
              <c:pt idx="2">
                <c:v>06.03.2023</c:v>
              </c:pt>
            </c:strLit>
          </c:cat>
          <c:val>
            <c:numLit>
              <c:formatCode>General</c:formatCode>
              <c:ptCount val="3"/>
              <c:pt idx="0">
                <c:v>4</c:v>
              </c:pt>
              <c:pt idx="1">
                <c:v>3</c:v>
              </c:pt>
              <c:pt idx="2">
                <c:v>2</c:v>
              </c:pt>
            </c:numLit>
          </c:val>
          <c:extLst>
            <c:ext xmlns:c16="http://schemas.microsoft.com/office/drawing/2014/chart" uri="{C3380CC4-5D6E-409C-BE32-E72D297353CC}">
              <c16:uniqueId val="{0000000C-DA61-496A-A191-93484D3E8C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743552"/>
        <c:axId val="52749440"/>
        <c:extLst/>
      </c:barChart>
      <c:lineChart>
        <c:grouping val="stacked"/>
        <c:varyColors val="0"/>
        <c:ser>
          <c:idx val="13"/>
          <c:order val="13"/>
          <c:tx>
            <c:v> </c:v>
          </c:tx>
          <c:spPr>
            <a:ln w="0"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3"/>
              <c:pt idx="0">
                <c:v>29.02.2023</c:v>
              </c:pt>
              <c:pt idx="1">
                <c:v>03.03.2023</c:v>
              </c:pt>
              <c:pt idx="2">
                <c:v>06.03.2023</c:v>
              </c:pt>
            </c:strLit>
          </c:cat>
          <c:val>
            <c:numLit>
              <c:formatCode>General</c:formatCode>
              <c:ptCount val="3"/>
              <c:pt idx="0">
                <c:v>29</c:v>
              </c:pt>
              <c:pt idx="1">
                <c:v>28</c:v>
              </c:pt>
              <c:pt idx="2">
                <c:v>30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D-DA61-496A-A191-93484D3E8C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43552"/>
        <c:axId val="52749440"/>
      </c:lineChart>
      <c:lineChart>
        <c:grouping val="stacked"/>
        <c:varyColors val="0"/>
        <c:ser>
          <c:idx val="14"/>
          <c:order val="14"/>
          <c:tx>
            <c:v>Целевой уровень</c:v>
          </c:tx>
          <c:spPr>
            <a:ln w="38100">
              <a:solidFill>
                <a:srgbClr val="800000">
                  <a:alpha val="100000"/>
                </a:srgbClr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3"/>
              <c:pt idx="0">
                <c:v>0</c:v>
              </c:pt>
              <c:pt idx="1">
                <c:v>1</c:v>
              </c:pt>
              <c:pt idx="2">
                <c:v>2</c:v>
              </c:pt>
            </c:numLit>
          </c:cat>
          <c:val>
            <c:numLit>
              <c:formatCode>General</c:formatCode>
              <c:ptCount val="3"/>
              <c:pt idx="0">
                <c:v>13</c:v>
              </c:pt>
              <c:pt idx="1">
                <c:v>13</c:v>
              </c:pt>
              <c:pt idx="2">
                <c:v>13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E-DA61-496A-A191-93484D3E8C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43552"/>
        <c:axId val="52749440"/>
      </c:lineChart>
      <c:catAx>
        <c:axId val="5274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Наблюдение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9440"/>
        <c:crosses val="autoZero"/>
        <c:auto val="0"/>
        <c:lblAlgn val="ctr"/>
        <c:lblOffset val="100"/>
        <c:noMultiLvlLbl val="0"/>
      </c:catAx>
      <c:valAx>
        <c:axId val="52749440"/>
        <c:scaling>
          <c:orientation val="minMax"/>
        </c:scaling>
        <c:delete val="0"/>
        <c:axPos val="l"/>
        <c:majorGridlines>
          <c:spPr>
            <a:ln w="12700">
              <a:solidFill>
                <a:srgbClr val="DDDDDD">
                  <a:alpha val="100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Время, мин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3552"/>
        <c:crosses val="autoZero"/>
        <c:crossBetween val="between"/>
      </c:valAx>
    </c:plotArea>
    <c:legend>
      <c:legendPos val="r"/>
      <c:overlay val="0"/>
      <c:spPr>
        <a:noFill/>
        <a:ln w="12700" cap="flat" cmpd="sng" algn="ctr">
          <a:solidFill>
            <a:srgbClr val="000000">
              <a:alpha val="100000"/>
            </a:srgbClr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 marL="0" marR="0" lvl="0" indent="0" algn="l" fontAlgn="base">
            <a:defRPr sz="1000" b="0" i="0" u="none" strike="noStrike">
              <a:solidFill>
                <a:srgbClr val="000000">
                  <a:alpha val="100000"/>
                </a:srgbClr>
              </a:solidFill>
              <a:latin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12700" cap="flat" cmpd="sng" algn="ctr">
      <a:solidFill>
        <a:srgbClr val="000000">
          <a:alpha val="100000"/>
        </a:srgbClr>
      </a:solidFill>
      <a:prstDash val="solid"/>
      <a:round/>
      <a:headEnd type="none" w="med" len="med"/>
      <a:tailEnd type="none" w="med" len="med"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l" fontAlgn="base">
              <a:defRPr/>
            </a:pPr>
            <a:r>
              <a:rPr lang="en-US" sz="18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en-US" dirty="0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вышел в приемную, снял_x000d_
 групповую_x000d_
одежду, сложил  в шкаф </c:v>
          </c:tx>
          <c:spPr>
            <a:solidFill>
              <a:srgbClr val="FF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3"/>
              <c:pt idx="0">
                <c:v>02.04.2023</c:v>
              </c:pt>
              <c:pt idx="1">
                <c:v>06.04.2023</c:v>
              </c:pt>
              <c:pt idx="2">
                <c:v>10.04.2023</c:v>
              </c:pt>
            </c:strLit>
          </c:cat>
          <c:val>
            <c:numLit>
              <c:formatCode>General</c:formatCode>
              <c:ptCount val="3"/>
              <c:pt idx="0">
                <c:v>4</c:v>
              </c:pt>
              <c:pt idx="1">
                <c:v>2</c:v>
              </c:pt>
              <c:pt idx="2">
                <c:v>3</c:v>
              </c:pt>
            </c:numLit>
          </c:val>
          <c:extLst>
            <c:ext xmlns:c16="http://schemas.microsoft.com/office/drawing/2014/chart" uri="{C3380CC4-5D6E-409C-BE32-E72D297353CC}">
              <c16:uniqueId val="{00000000-D315-444C-BD1D-716104226C64}"/>
            </c:ext>
          </c:extLst>
        </c:ser>
        <c:ser>
          <c:idx val="1"/>
          <c:order val="1"/>
          <c:tx>
            <c:v>Воспитанник достал необходимые для прогулки вещи, кроме верхней одежды</c:v>
          </c:tx>
          <c:spPr>
            <a:solidFill>
              <a:srgbClr val="99CCFF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3"/>
              <c:pt idx="0">
                <c:v>02.04.2023</c:v>
              </c:pt>
              <c:pt idx="1">
                <c:v>06.04.2023</c:v>
              </c:pt>
              <c:pt idx="2">
                <c:v>10.04.2023</c:v>
              </c:pt>
            </c:strLit>
          </c:cat>
          <c:val>
            <c:numLit>
              <c:formatCode>General</c:formatCode>
              <c:ptCount val="3"/>
              <c:pt idx="0">
                <c:v>1</c:v>
              </c:pt>
              <c:pt idx="1">
                <c:v>2</c:v>
              </c:pt>
              <c:pt idx="2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1-D315-444C-BD1D-716104226C64}"/>
            </c:ext>
          </c:extLst>
        </c:ser>
        <c:ser>
          <c:idx val="2"/>
          <c:order val="2"/>
          <c:tx>
            <c:v>Вернулся к шкафчику,_x000d_
достал верхнюю одежду</c:v>
          </c:tx>
          <c:spPr>
            <a:solidFill>
              <a:srgbClr val="66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3"/>
              <c:pt idx="0">
                <c:v>02.04.2023</c:v>
              </c:pt>
              <c:pt idx="1">
                <c:v>06.04.2023</c:v>
              </c:pt>
              <c:pt idx="2">
                <c:v>10.04.2023</c:v>
              </c:pt>
            </c:strLit>
          </c:cat>
          <c:val>
            <c:numLit>
              <c:formatCode>General</c:formatCode>
              <c:ptCount val="3"/>
              <c:pt idx="0">
                <c:v>2</c:v>
              </c:pt>
              <c:pt idx="1">
                <c:v>1</c:v>
              </c:pt>
              <c:pt idx="2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2-D315-444C-BD1D-716104226C64}"/>
            </c:ext>
          </c:extLst>
        </c:ser>
        <c:ser>
          <c:idx val="3"/>
          <c:order val="3"/>
          <c:tx>
            <c:v>Надел_x000d_
верхнюю одежду</c:v>
          </c:tx>
          <c:spPr>
            <a:solidFill>
              <a:srgbClr val="CCCC99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3"/>
              <c:pt idx="0">
                <c:v>02.04.2023</c:v>
              </c:pt>
              <c:pt idx="1">
                <c:v>06.04.2023</c:v>
              </c:pt>
              <c:pt idx="2">
                <c:v>10.04.2023</c:v>
              </c:pt>
            </c:strLit>
          </c:cat>
          <c:val>
            <c:numLit>
              <c:formatCode>General</c:formatCode>
              <c:ptCount val="3"/>
              <c:pt idx="0">
                <c:v>3</c:v>
              </c:pt>
              <c:pt idx="1">
                <c:v>2</c:v>
              </c:pt>
              <c:pt idx="2">
                <c:v>3</c:v>
              </c:pt>
            </c:numLit>
          </c:val>
          <c:extLst>
            <c:ext xmlns:c16="http://schemas.microsoft.com/office/drawing/2014/chart" uri="{C3380CC4-5D6E-409C-BE32-E72D297353CC}">
              <c16:uniqueId val="{00000003-D315-444C-BD1D-716104226C64}"/>
            </c:ext>
          </c:extLst>
        </c:ser>
        <c:ser>
          <c:idx val="4"/>
          <c:order val="4"/>
          <c:tx>
            <c:v>Воспитанник обувается, застегивает верхнюю одежду, воспитатель выстраивает детей для выхода</c:v>
          </c:tx>
          <c:spPr>
            <a:solidFill>
              <a:srgbClr val="9966CC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3"/>
              <c:pt idx="0">
                <c:v>02.04.2023</c:v>
              </c:pt>
              <c:pt idx="1">
                <c:v>06.04.2023</c:v>
              </c:pt>
              <c:pt idx="2">
                <c:v>10.04.2023</c:v>
              </c:pt>
            </c:strLit>
          </c:cat>
          <c:val>
            <c:numLit>
              <c:formatCode>General</c:formatCode>
              <c:ptCount val="3"/>
              <c:pt idx="0">
                <c:v>3</c:v>
              </c:pt>
              <c:pt idx="1">
                <c:v>6</c:v>
              </c:pt>
              <c:pt idx="2">
                <c:v>5</c:v>
              </c:pt>
            </c:numLit>
          </c:val>
          <c:extLst>
            <c:ext xmlns:c16="http://schemas.microsoft.com/office/drawing/2014/chart" uri="{C3380CC4-5D6E-409C-BE32-E72D297353CC}">
              <c16:uniqueId val="{00000004-D315-444C-BD1D-716104226C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743552"/>
        <c:axId val="52749440"/>
        <c:extLst/>
      </c:barChart>
      <c:lineChart>
        <c:grouping val="stacked"/>
        <c:varyColors val="0"/>
        <c:ser>
          <c:idx val="5"/>
          <c:order val="5"/>
          <c:tx>
            <c:v> </c:v>
          </c:tx>
          <c:spPr>
            <a:ln w="0"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3"/>
              <c:pt idx="0">
                <c:v>02.04.2023</c:v>
              </c:pt>
              <c:pt idx="1">
                <c:v>06.04.2023</c:v>
              </c:pt>
              <c:pt idx="2">
                <c:v>10.04.2023</c:v>
              </c:pt>
            </c:strLit>
          </c:cat>
          <c:val>
            <c:numLit>
              <c:formatCode>General</c:formatCode>
              <c:ptCount val="3"/>
              <c:pt idx="0">
                <c:v>13</c:v>
              </c:pt>
              <c:pt idx="1">
                <c:v>13</c:v>
              </c:pt>
              <c:pt idx="2">
                <c:v>13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5-D315-444C-BD1D-716104226C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43552"/>
        <c:axId val="52749440"/>
      </c:lineChart>
      <c:lineChart>
        <c:grouping val="stacked"/>
        <c:varyColors val="0"/>
        <c:ser>
          <c:idx val="6"/>
          <c:order val="6"/>
          <c:tx>
            <c:v>Целевой уровень</c:v>
          </c:tx>
          <c:spPr>
            <a:ln w="38100">
              <a:solidFill>
                <a:srgbClr val="800000">
                  <a:alpha val="100000"/>
                </a:srgbClr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3"/>
              <c:pt idx="0">
                <c:v>0</c:v>
              </c:pt>
              <c:pt idx="1">
                <c:v>1</c:v>
              </c:pt>
              <c:pt idx="2">
                <c:v>2</c:v>
              </c:pt>
            </c:numLit>
          </c:cat>
          <c:val>
            <c:numLit>
              <c:formatCode>General</c:formatCode>
              <c:ptCount val="3"/>
              <c:pt idx="0">
                <c:v>13</c:v>
              </c:pt>
              <c:pt idx="1">
                <c:v>13</c:v>
              </c:pt>
              <c:pt idx="2">
                <c:v>13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6-D315-444C-BD1D-716104226C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43552"/>
        <c:axId val="52749440"/>
      </c:lineChart>
      <c:catAx>
        <c:axId val="5274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Наблюдение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9440"/>
        <c:crosses val="autoZero"/>
        <c:auto val="0"/>
        <c:lblAlgn val="ctr"/>
        <c:lblOffset val="100"/>
        <c:noMultiLvlLbl val="0"/>
      </c:catAx>
      <c:valAx>
        <c:axId val="52749440"/>
        <c:scaling>
          <c:orientation val="minMax"/>
        </c:scaling>
        <c:delete val="0"/>
        <c:axPos val="l"/>
        <c:majorGridlines>
          <c:spPr>
            <a:ln w="12700">
              <a:solidFill>
                <a:srgbClr val="DDDDDD">
                  <a:alpha val="100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Время, мин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3552"/>
        <c:crosses val="autoZero"/>
        <c:crossBetween val="between"/>
      </c:valAx>
    </c:plotArea>
    <c:legend>
      <c:legendPos val="r"/>
      <c:overlay val="0"/>
      <c:spPr>
        <a:noFill/>
        <a:ln w="12700" cap="flat" cmpd="sng" algn="ctr">
          <a:solidFill>
            <a:srgbClr val="000000">
              <a:alpha val="100000"/>
            </a:srgbClr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 marL="0" marR="0" lvl="0" indent="0" algn="l" fontAlgn="base">
            <a:defRPr sz="1000" b="0" i="0" u="none" strike="noStrike">
              <a:solidFill>
                <a:srgbClr val="000000">
                  <a:alpha val="100000"/>
                </a:srgbClr>
              </a:solidFill>
              <a:latin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12700" cap="flat" cmpd="sng" algn="ctr">
      <a:solidFill>
        <a:srgbClr val="000000">
          <a:alpha val="100000"/>
        </a:srgbClr>
      </a:solidFill>
      <a:prstDash val="solid"/>
      <a:round/>
      <a:headEnd type="none" w="med" len="med"/>
      <a:tailEnd type="none" w="med" len="med"/>
    </a:ln>
  </c:spPr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8176875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0448925" cy="7562850"/>
          <a:chOff x="0" y="0"/>
          <a:chExt cx="10448925" cy="756285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361950" cy="7562850"/>
          </a:xfrm>
          <a:prstGeom prst="rect">
            <a:avLst/>
          </a:prstGeom>
          <a:solidFill>
            <a:srgbClr val="CC9933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0"/>
            <a:ext cx="2524125" cy="756285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361950"/>
            <a:ext cx="2000250" cy="14001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8500" y="2343150"/>
            <a:ext cx="72009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6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Отчетная презентация проекта повышения эффективности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238500" y="2771775"/>
            <a:ext cx="720090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TextBox 5"/>
          <p:cNvSpPr txBox="1"/>
          <p:nvPr/>
        </p:nvSpPr>
        <p:spPr>
          <a:xfrm>
            <a:off x="3238500" y="2876550"/>
            <a:ext cx="720090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8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Оптимизация действий воспитанников и воспитателей в режимных моментах в дошкольных группах МБОУ СОШ № 3 с. Огоньки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4575" y="4324350"/>
            <a:ext cx="4324350" cy="26955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ДОКЛАДЧИК:
</a:t>
            </a:r>
            <a:r>
              <a:rPr lang="ru-RU" sz="16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Татьяна Алексеевна Дзюбан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Заместитель директора по ВР
</a:t>
            </a: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ОРГАНИЗАЦИЯ: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МБОУ СОШ №3 с. Огоньки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8500" y="7019925"/>
            <a:ext cx="72009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no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200" u="none" spc="0">
                <a:solidFill>
                  <a:srgbClr val="555555">
                    <a:alpha val="100000"/>
                  </a:srgbClr>
                </a:solidFill>
                <a:latin typeface="Scada"/>
              </a:rPr>
              <a:t>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94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ДОСТИГНУТОГО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13 мин
</a:t>
            </a: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Решения: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Разработка наглядной схемы  одевания для воспитанников
2. Список необходимых вещей  с учетом сезона, природных условий
3. Рациональное расположение мебели в приемной
4. Обучение воспитанников самостоятельным навыкам одевания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Потребность сбора воспитанников на прогулку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мин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Воспитанник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вышел в приемную, снял
 групповую
одежду, сложил  в шкаф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488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133725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1,3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24860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мин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Воспитанник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Воспитанник достал необходимые для прогулки вещи, кроме верхней одежды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613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8" name="TextBox 47"/>
          <p:cNvSpPr txBox="1"/>
          <p:nvPr/>
        </p:nvSpPr>
        <p:spPr>
          <a:xfrm>
            <a:off x="4895850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1,2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6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0" name="TextBox 49"/>
          <p:cNvSpPr txBox="1"/>
          <p:nvPr/>
        </p:nvSpPr>
        <p:spPr>
          <a:xfrm>
            <a:off x="424815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3" name="TextBox 52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мин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Воспитанник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Вернулся к шкафчику,
достал верхнюю одежду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8" name="TextBox 57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738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0" name="TextBox 59"/>
          <p:cNvSpPr txBox="1"/>
          <p:nvPr/>
        </p:nvSpPr>
        <p:spPr>
          <a:xfrm>
            <a:off x="6657975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1,3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0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2" name="TextBox 61"/>
          <p:cNvSpPr txBox="1"/>
          <p:nvPr/>
        </p:nvSpPr>
        <p:spPr>
          <a:xfrm>
            <a:off x="60102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64" name="TextBox 63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5" name="TextBox 64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мин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Воспитанник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Надел
верхнюю одежду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363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2" name="TextBox 71"/>
          <p:cNvSpPr txBox="1"/>
          <p:nvPr/>
        </p:nvSpPr>
        <p:spPr>
          <a:xfrm>
            <a:off x="1371600" y="70199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4" name="TextBox 73"/>
          <p:cNvSpPr txBox="1"/>
          <p:nvPr/>
        </p:nvSpPr>
        <p:spPr>
          <a:xfrm>
            <a:off x="7239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77" name="TextBox 76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8" name="TextBox 77"/>
          <p:cNvSpPr txBox="1"/>
          <p:nvPr/>
        </p:nvSpPr>
        <p:spPr>
          <a:xfrm>
            <a:off x="248602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84797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 мин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Воспитатель, воспитанник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48602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Воспитанник обувается, застегивает верхнюю одежду, воспитатель выстраивает детей для выхода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48602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3" name="TextBox 82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488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5" name="TextBox 84"/>
          <p:cNvSpPr txBox="1"/>
          <p:nvPr/>
        </p:nvSpPr>
        <p:spPr>
          <a:xfrm>
            <a:off x="3133725" y="70199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7" name="TextBox 86"/>
          <p:cNvSpPr txBox="1"/>
          <p:nvPr/>
        </p:nvSpPr>
        <p:spPr>
          <a:xfrm>
            <a:off x="248602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5705475"/>
            <a:ext cx="342900" cy="428625"/>
          </a:xfrm>
          <a:prstGeom prst="rect">
            <a:avLst/>
          </a:prstGeom>
          <a:noFill/>
        </p:spPr>
      </p:pic>
      <p:sp>
        <p:nvSpPr>
          <p:cNvPr id="89" name="TextBox 88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0" name="TextBox 89"/>
          <p:cNvSpPr txBox="1"/>
          <p:nvPr/>
        </p:nvSpPr>
        <p:spPr>
          <a:xfrm>
            <a:off x="4248150" y="44958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24815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2" name="TextBox 91"/>
          <p:cNvSpPr txBox="1"/>
          <p:nvPr/>
        </p:nvSpPr>
        <p:spPr>
          <a:xfrm>
            <a:off x="4248150" y="55054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Воспитанники одеты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7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РЕЗУЛЬТАТЫ ПРОЕКТА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61950" y="1438275"/>
          <a:ext cx="9705975" cy="853440"/>
        </p:xfrm>
        <a:graphic>
          <a:graphicData uri="http://schemas.openxmlformats.org/drawingml/2006/table">
            <a:tbl>
              <a:tblPr firstRow="1" bandRow="1"/>
              <a:tblGrid>
                <a:gridCol w="36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Показатель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База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Цель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Комментарий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Временные потери на процесс сбора на прогулку,мин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Организация системы хранения в помещениях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есть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есть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Визуализация режимных моментов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есть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есть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3900" y="4324350"/>
            <a:ext cx="9001125" cy="2876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Решение: 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Закрыть проект
</a:t>
            </a: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Комментарии к решению: 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3600450"/>
          <a:chOff x="361950" y="180975"/>
          <a:chExt cx="10439400" cy="360045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3238500"/>
            <a:ext cx="100774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40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ПРИЛОЖЕНИЯ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4572000"/>
          <a:chOff x="361950" y="180975"/>
          <a:chExt cx="10439400" cy="4572000"/>
        </a:xfrm>
      </p:grpSpPr>
      <p:pic>
        <p:nvPicPr>
          <p:cNvPr id="1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КОМАНДА ПРОЕКТА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43243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ВЛАДЕЛЕЦ ПРОЦЕССА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61950" y="1514475"/>
            <a:ext cx="4314825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361950" y="1619250"/>
            <a:ext cx="4324350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Чернова Дарья Николаевна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Старший воспитатель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38725" y="1076325"/>
            <a:ext cx="43243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РУКОВОДИТЕЛЬ ПРОЕКТА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038725" y="1514475"/>
            <a:ext cx="432435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TextBox 9"/>
          <p:cNvSpPr txBox="1"/>
          <p:nvPr/>
        </p:nvSpPr>
        <p:spPr>
          <a:xfrm>
            <a:off x="5038725" y="1619250"/>
            <a:ext cx="4324350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Калинина Вероника Николаевна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Директор МБОУ СОШ №3 с. Огоньки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1950" y="2876550"/>
            <a:ext cx="100774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КОМАНДА ПРОЕКТА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61950" y="3314700"/>
            <a:ext cx="1007745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TextBox 12"/>
          <p:cNvSpPr txBox="1"/>
          <p:nvPr/>
        </p:nvSpPr>
        <p:spPr>
          <a:xfrm>
            <a:off x="361950" y="3600450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Смолянец Анастасия Анатольевна
</a:t>
            </a:r>
            <a:r>
              <a:rPr lang="ru-RU" sz="11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воспитатель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76550" y="3600450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Унинец Екатерина Александровна 
</a:t>
            </a:r>
            <a:r>
              <a:rPr lang="ru-RU" sz="11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методист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00675" y="3600450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Хвостова Светлана Андреевна
</a:t>
            </a:r>
            <a:r>
              <a:rPr lang="ru-RU" sz="11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Помощник воспитателя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746" y="1695451"/>
            <a:ext cx="795178" cy="147728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218" y="1641792"/>
            <a:ext cx="1497701" cy="15845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5" y="4857749"/>
            <a:ext cx="1185065" cy="17062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666" y="4819899"/>
            <a:ext cx="1442670" cy="174412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428" y="4690908"/>
            <a:ext cx="1475892" cy="190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56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МЕРОПРИЯТИЙ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61950" y="1438275"/>
          <a:ext cx="10086975" cy="1143000"/>
        </p:xfrm>
        <a:graphic>
          <a:graphicData uri="http://schemas.openxmlformats.org/drawingml/2006/table">
            <a:tbl>
              <a:tblPr firstRow="1" bandRow="1"/>
              <a:tblGrid>
                <a:gridCol w="50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n/n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Наименование мероприятия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Эффект от мероприятия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наглядной схемы  одевания для воспитанников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Сокращение временных затрат при одевании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Список необходимых вещей  с учетом сезона, природных условий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Быстрый поиск необходимых вещей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Рациональное расположение мебели в приемной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Сокращение временных затрат при подготовке к прогулке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Обучение воспитанников самостоятельным навыкам одевания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Сокращение временных затрат на одевание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086600"/>
          <a:chOff x="361950" y="180975"/>
          <a:chExt cx="10439400" cy="7086600"/>
        </a:xfrm>
      </p:grpSpPr>
      <p:pic>
        <p:nvPicPr>
          <p:cNvPr id="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1 /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Разработка наглядной схемы  одевания для воспитанников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Сокращение временных затрат при одевании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75470" y="2483693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650" y="3781425"/>
            <a:ext cx="4676775" cy="330517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78" y="3673561"/>
            <a:ext cx="4320480" cy="323591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2 /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Список необходимых вещей  с учетом сезона, природных условий
</a:t>
            </a:r>
            <a:r>
              <a:rPr lang="ru-RU" sz="1200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Быстрый поиск необходимых вещей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09802" y="2145266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 dirty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14" y="3376558"/>
            <a:ext cx="2742829" cy="387667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583" y="2897741"/>
            <a:ext cx="3501774" cy="44180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01" y="3007503"/>
            <a:ext cx="3168250" cy="43176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58384" y="2535791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 dirty="0" smtClean="0">
                <a:solidFill>
                  <a:srgbClr val="009900">
                    <a:alpha val="100000"/>
                  </a:srgbClr>
                </a:solidFill>
                <a:latin typeface="Scada"/>
              </a:rPr>
              <a:t>Для детей, осенний период:</a:t>
            </a:r>
            <a:endParaRPr lang="ru-RU" sz="1200" b="1" u="none" spc="0" dirty="0">
              <a:solidFill>
                <a:srgbClr val="009900">
                  <a:alpha val="100000"/>
                </a:srgbClr>
              </a:solidFill>
              <a:latin typeface="Scad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3763" y="2636969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 dirty="0" smtClean="0">
                <a:solidFill>
                  <a:srgbClr val="009900">
                    <a:alpha val="100000"/>
                  </a:srgbClr>
                </a:solidFill>
                <a:latin typeface="Scada"/>
              </a:rPr>
              <a:t>Для родителей, осенний период:</a:t>
            </a:r>
            <a:endParaRPr lang="ru-RU" sz="1200" b="1" u="none" spc="0" dirty="0">
              <a:solidFill>
                <a:srgbClr val="009900">
                  <a:alpha val="100000"/>
                </a:srgbClr>
              </a:solidFill>
              <a:latin typeface="Scad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599360" y="2447410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fontScale="92500" lnSpcReduction="20000"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 dirty="0" smtClean="0">
                <a:solidFill>
                  <a:srgbClr val="FF0000"/>
                </a:solidFill>
                <a:latin typeface="Scada"/>
              </a:rPr>
              <a:t>БЫЛО:</a:t>
            </a:r>
          </a:p>
          <a:p>
            <a:pPr marL="0" marR="0" lvl="0" indent="0" algn="ctr" fontAlgn="t">
              <a:lnSpc>
                <a:spcPct val="100000"/>
              </a:lnSpc>
            </a:pPr>
            <a:r>
              <a:rPr lang="ru-RU" sz="1200" b="1" dirty="0" smtClean="0">
                <a:solidFill>
                  <a:srgbClr val="FF0000"/>
                </a:solidFill>
                <a:latin typeface="Scada"/>
              </a:rPr>
              <a:t>Общий список вещей</a:t>
            </a:r>
            <a:endParaRPr lang="ru-RU" sz="1200" b="1" u="none" spc="0" dirty="0">
              <a:solidFill>
                <a:srgbClr val="FF0000"/>
              </a:solidFill>
              <a:latin typeface="Scad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3238500"/>
          <a:chOff x="361950" y="180975"/>
          <a:chExt cx="10439400" cy="323850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490" y="2729487"/>
            <a:ext cx="2206608" cy="3994721"/>
          </a:xfrm>
          <a:prstGeom prst="rect">
            <a:avLst/>
          </a:prstGeom>
        </p:spPr>
      </p:pic>
      <p:pic>
        <p:nvPicPr>
          <p:cNvPr id="6" name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3 /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Рациональное расположение мебели в приемной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Сокращение временных затрат при подготовке к прогулке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818" y="3102098"/>
            <a:ext cx="4186436" cy="31398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2" y="3131765"/>
            <a:ext cx="4253555" cy="31901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599360" y="2447410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 dirty="0" smtClean="0">
                <a:solidFill>
                  <a:srgbClr val="FF0000"/>
                </a:solidFill>
                <a:latin typeface="Scada"/>
              </a:rPr>
              <a:t>БЫЛО: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33938" y="2398427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 dirty="0" smtClean="0">
                <a:solidFill>
                  <a:srgbClr val="00B050"/>
                </a:solidFill>
                <a:latin typeface="Scada"/>
              </a:rPr>
              <a:t>СТАЛО:</a:t>
            </a:r>
            <a:endParaRPr lang="ru-RU" sz="1200" b="1" u="none" spc="0" dirty="0">
              <a:solidFill>
                <a:srgbClr val="00B050"/>
              </a:solidFill>
              <a:latin typeface="Scad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3238500"/>
          <a:chOff x="361950" y="180975"/>
          <a:chExt cx="10439400" cy="323850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4 /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Обучение воспитанников самостоятельным навыкам одевания
</a:t>
            </a:r>
            <a:r>
              <a:rPr lang="ru-RU" sz="1200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Сокращение временных затрат на одевание
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954" y="4122163"/>
            <a:ext cx="4199403" cy="31452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823" y="1259557"/>
            <a:ext cx="2141021" cy="28586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91" y="3923853"/>
            <a:ext cx="4473626" cy="335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80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3419475"/>
          <a:ext cx="10077450" cy="3781425"/>
          <a:chOff x="361950" y="3419475"/>
          <a:chExt cx="10077450" cy="3781425"/>
        </a:xfrm>
      </p:grpSpPr>
      <p:sp>
        <p:nvSpPr>
          <p:cNvPr id="2" name="TextBox 1"/>
          <p:cNvSpPr txBox="1"/>
          <p:nvPr/>
        </p:nvSpPr>
        <p:spPr>
          <a:xfrm>
            <a:off x="361950" y="3419475"/>
            <a:ext cx="97155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600" u="none" spc="0">
                <a:solidFill>
                  <a:srgbClr val="555555">
                    <a:alpha val="100000"/>
                  </a:srgbClr>
                </a:solidFill>
                <a:latin typeface="Scada"/>
              </a:rPr>
              <a:t>Спасибо за внимание.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80975" y="180975"/>
          <a:ext cx="10620375" cy="6838950"/>
          <a:chOff x="180975" y="180975"/>
          <a:chExt cx="10620375" cy="6838950"/>
        </a:xfrm>
      </p:grpSpPr>
      <p:pic>
        <p:nvPicPr>
          <p:cNvPr id="15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КАРТОЧКА ПРОЕКТА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400675" y="895350"/>
            <a:ext cx="0" cy="5943600"/>
          </a:xfrm>
          <a:prstGeom prst="line">
            <a:avLst/>
          </a:prstGeom>
          <a:ln w="12700" cap="flat" cmpd="sng" algn="ctr">
            <a:solidFill>
              <a:srgbClr val="777777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Прямая соединительная линия 5"/>
          <p:cNvCxnSpPr/>
          <p:nvPr/>
        </p:nvCxnSpPr>
        <p:spPr>
          <a:xfrm>
            <a:off x="180975" y="3343275"/>
            <a:ext cx="10439400" cy="0"/>
          </a:xfrm>
          <a:prstGeom prst="line">
            <a:avLst/>
          </a:prstGeom>
          <a:ln w="12700" cap="flat" cmpd="sng" algn="ctr">
            <a:solidFill>
              <a:srgbClr val="777777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361950" y="895350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Вовлеченные лица и рамки проекта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2625" y="895350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2. Обоснование выбора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950" y="1076325"/>
            <a:ext cx="4676775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Заказчики процесса: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Директор, воспитанники МБОУ СОШ №3 с. Огоньки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Периметр проекта: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Дошкольные группы МБОУ СОШ № 3 с. Огоньки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Границы проекта: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Начало: потребность сбора воспитанников на прогулку; конец: воспитанники одеты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Владелец процесса: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Чернова Дарья Николаевна</a:t>
            </a:r>
            <a:r>
              <a:rPr lang="ru-RU" sz="9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
Старший воспитатель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Руководитель проекта: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Калинина Вероника Николаевна</a:t>
            </a:r>
            <a:r>
              <a:rPr lang="ru-RU" sz="9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
Директор МБОУ СОШ №3 с. Огоньки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Команда проекта: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Смолянец Анастасия Анатольевна; Унинец Екатерина Александровна ; Хвостова Светлана Андреевна;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62625" y="1076325"/>
            <a:ext cx="4676775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Описание проблемы: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Временные потери на подготовку детей на
прогулку,
Отсутствие удобной системы хранения вещей
Отсутствие алгоритма одевания.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Ключевой риск: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Сокращение времени пребывания детей на свежем воздухе.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1950" y="3419475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3. Цели и плановый эффект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62625" y="3419475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4. Ключевые события проекта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61950" y="3781425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323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Показатель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База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Цель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Временные потери на процесс сбора на прогулку,мин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Организация системы хранения в помещениях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есть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Визуализация режимных моментов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есть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581650" y="3781425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341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Наименование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Начало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Окончание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Старт проекта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01.04.2023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 Диагностика и целевое состояние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01.04.2023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29.04.2023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1.1. Разработка текущей карты процесса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01.04.2023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10.04.2023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1.2. Сбор фактических данных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01.04.2023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17.04.2023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1.3. Разработка целевой карты процесса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18.04.2023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29.04.2023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1.4. Разработка плана мероприятий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15.04.2023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29.04.2023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2. Реализация плана мероприятий по улучшению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30.04.2023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2.1. Совещание по защите подходов внедрения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30.04.2023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30.04.2023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2.2. Внедрение мероприятий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 Анализ результатов и закрытие проекта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08.07.2023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3.1. Мониторинг достигнутых результатов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29.06.2023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3.2. Оформление карты достигнутого состояния процесса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30.06.2023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30.06.2023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3.3. Разработка стандарта/норматива и тиражирование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05.07.2023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3.4. Закрытие проекта (отчет руководителю)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06.07.2023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08.07.2023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111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ТЕКУЩЕГО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29 мин
</a:t>
            </a:r>
            <a:r>
              <a:rPr lang="ru-RU" sz="1100" b="1" u="sng" spc="0">
                <a:solidFill>
                  <a:srgbClr val="990000">
                    <a:alpha val="100000"/>
                  </a:srgbClr>
                </a:solidFill>
                <a:latin typeface="Scada"/>
              </a:rPr>
              <a:t>Проблемы: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Непоследовательность действий воспитанников 
2. Излишние запасы одежды в кабинках и не правильное их хранение.
3.  Ненужная транспортировка вещей во время одевания.
4. Долгое ожидание помощи воспитателя (т.к. большое количество детей).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Потребность сбора воспитанников на прогулку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мин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Воспитанник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Воспитанник вышел в
приемную, подошел к
шкафчику, достал вещи и положил
все на пол.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25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133725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1,2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24860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мин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Воспитанник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Подошел к шкафчику
взял шапку, шарф,
варежки, футболку,
колготки. Положил на
скамью.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50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8" name="TextBox 47"/>
          <p:cNvSpPr txBox="1"/>
          <p:nvPr/>
        </p:nvSpPr>
        <p:spPr>
          <a:xfrm>
            <a:off x="4895850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1,3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6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0" name="TextBox 49"/>
          <p:cNvSpPr txBox="1"/>
          <p:nvPr/>
        </p:nvSpPr>
        <p:spPr>
          <a:xfrm>
            <a:off x="424815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3" name="TextBox 52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мин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Воспитанник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Сел на скамью, снял
 групповую
одежду, все бросил на
пол.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8" name="TextBox 57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975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0" name="TextBox 59"/>
          <p:cNvSpPr txBox="1"/>
          <p:nvPr/>
        </p:nvSpPr>
        <p:spPr>
          <a:xfrm>
            <a:off x="6657975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0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2" name="TextBox 61"/>
          <p:cNvSpPr txBox="1"/>
          <p:nvPr/>
        </p:nvSpPr>
        <p:spPr>
          <a:xfrm>
            <a:off x="60102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64" name="TextBox 63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5" name="TextBox 64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мин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Воспитанник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Надел футболку, пошел к
шкафчику, взял кофту,
надел ее.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2" name="TextBox 71"/>
          <p:cNvSpPr txBox="1"/>
          <p:nvPr/>
        </p:nvSpPr>
        <p:spPr>
          <a:xfrm>
            <a:off x="1371600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2,3</a:t>
            </a: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4" name="TextBox 73"/>
          <p:cNvSpPr txBox="1"/>
          <p:nvPr/>
        </p:nvSpPr>
        <p:spPr>
          <a:xfrm>
            <a:off x="7239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77" name="TextBox 76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8" name="TextBox 77"/>
          <p:cNvSpPr txBox="1"/>
          <p:nvPr/>
        </p:nvSpPr>
        <p:spPr>
          <a:xfrm>
            <a:off x="248602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84797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 мин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Воспитанник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48602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Надел шапку, подошел к
воспитателю за помощью
завязать ее.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48602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3" name="TextBox 82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25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5" name="TextBox 84"/>
          <p:cNvSpPr txBox="1"/>
          <p:nvPr/>
        </p:nvSpPr>
        <p:spPr>
          <a:xfrm>
            <a:off x="3133725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7" name="TextBox 86"/>
          <p:cNvSpPr txBox="1"/>
          <p:nvPr/>
        </p:nvSpPr>
        <p:spPr>
          <a:xfrm>
            <a:off x="248602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5705475"/>
            <a:ext cx="342900" cy="428625"/>
          </a:xfrm>
          <a:prstGeom prst="rect">
            <a:avLst/>
          </a:prstGeom>
          <a:noFill/>
        </p:spPr>
      </p:pic>
      <p:sp>
        <p:nvSpPr>
          <p:cNvPr id="89" name="TextBox 88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0" name="TextBox 89"/>
          <p:cNvSpPr txBox="1"/>
          <p:nvPr/>
        </p:nvSpPr>
        <p:spPr>
          <a:xfrm>
            <a:off x="424815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6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610100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мин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24815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Воспитанник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24815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Подошел к шкафчику
начал искать носки, не
найдя их, надел штаны и
групповые носки.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24815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5" name="TextBox 94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96" name="Рисунок 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50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7" name="TextBox 96"/>
          <p:cNvSpPr txBox="1"/>
          <p:nvPr/>
        </p:nvSpPr>
        <p:spPr>
          <a:xfrm>
            <a:off x="4895850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1,3</a:t>
            </a:r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6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9" name="TextBox 98"/>
          <p:cNvSpPr txBox="1"/>
          <p:nvPr/>
        </p:nvSpPr>
        <p:spPr>
          <a:xfrm>
            <a:off x="424815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5705475"/>
            <a:ext cx="342900" cy="428625"/>
          </a:xfrm>
          <a:prstGeom prst="rect">
            <a:avLst/>
          </a:prstGeom>
          <a:noFill/>
        </p:spPr>
      </p:pic>
      <p:sp>
        <p:nvSpPr>
          <p:cNvPr id="101" name="TextBox 100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02" name="TextBox 101"/>
          <p:cNvSpPr txBox="1"/>
          <p:nvPr/>
        </p:nvSpPr>
        <p:spPr>
          <a:xfrm>
            <a:off x="601027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7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3722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мин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601027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Воспитанник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01027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Вернулся к шкафчику,
начал искать колготки,
затем сел на скамью и
надел их. 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01027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07" name="TextBox 106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108" name="Рисунок 10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70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09" name="TextBox 108"/>
          <p:cNvSpPr txBox="1"/>
          <p:nvPr/>
        </p:nvSpPr>
        <p:spPr>
          <a:xfrm>
            <a:off x="65532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110" name="Рисунок 10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5705475"/>
            <a:ext cx="342900" cy="428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97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ТЕКУЩЕГО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29 мин
</a:t>
            </a:r>
            <a:r>
              <a:rPr lang="ru-RU" sz="1100" b="1" u="sng" spc="0">
                <a:solidFill>
                  <a:srgbClr val="990000">
                    <a:alpha val="100000"/>
                  </a:srgbClr>
                </a:solidFill>
                <a:latin typeface="Scada"/>
              </a:rPr>
              <a:t>Проблемы: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Непоследовательность действий воспитанников 
2. Излишние запасы одежды в кабинках и не правильное их хранение.
3.  Ненужная транспортировка вещей во время одевания.
4. Долгое ожидание помощи воспитателя (т.к. большое количество детей).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63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мин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Воспитанник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Подошел к воспитателю
за помощью застегнуть
кофту.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390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1371600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1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2" name="TextBox 31"/>
          <p:cNvSpPr txBox="1"/>
          <p:nvPr/>
        </p:nvSpPr>
        <p:spPr>
          <a:xfrm>
            <a:off x="72390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2466975"/>
            <a:ext cx="342900" cy="428625"/>
          </a:xfrm>
          <a:prstGeom prst="rect">
            <a:avLst/>
          </a:prstGeom>
          <a:noFill/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6" name="TextBox 35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9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мин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Воспитанник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Вернулся к шкафчику,
сложил
групповые вещи в
кабинку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25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3" name="TextBox 42"/>
          <p:cNvSpPr txBox="1"/>
          <p:nvPr/>
        </p:nvSpPr>
        <p:spPr>
          <a:xfrm>
            <a:off x="3133725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5" name="TextBox 44"/>
          <p:cNvSpPr txBox="1"/>
          <p:nvPr/>
        </p:nvSpPr>
        <p:spPr>
          <a:xfrm>
            <a:off x="24860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8" name="TextBox 47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 мин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Воспитанник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Надел
куртку, подошел к
воспитателю за помощью
застегнуть ее.
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3" name="TextBox 52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50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5" name="TextBox 54"/>
          <p:cNvSpPr txBox="1"/>
          <p:nvPr/>
        </p:nvSpPr>
        <p:spPr>
          <a:xfrm>
            <a:off x="4895850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6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7" name="TextBox 56"/>
          <p:cNvSpPr txBox="1"/>
          <p:nvPr/>
        </p:nvSpPr>
        <p:spPr>
          <a:xfrm>
            <a:off x="424815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9" name="TextBox 58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0" name="TextBox 59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мин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Воспитанник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Вернулся к кабинке, взял
шарф, подошел к
воспитателю за помощью
завязать шарф.
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5" name="TextBox 64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701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7" name="TextBox 66"/>
          <p:cNvSpPr txBox="1"/>
          <p:nvPr/>
        </p:nvSpPr>
        <p:spPr>
          <a:xfrm>
            <a:off x="655320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69" name="TextBox 68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 мин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Воспитанник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Вернулся к скамье, начал
искать варежки, нашел в
кабинке, взял их и вышел
из приемной в холл.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5" name="TextBox 74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7" name="TextBox 76"/>
          <p:cNvSpPr txBox="1"/>
          <p:nvPr/>
        </p:nvSpPr>
        <p:spPr>
          <a:xfrm>
            <a:off x="1371600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2,3</a:t>
            </a:r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9" name="TextBox 78"/>
          <p:cNvSpPr txBox="1"/>
          <p:nvPr/>
        </p:nvSpPr>
        <p:spPr>
          <a:xfrm>
            <a:off x="7239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82" name="TextBox 81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3" name="TextBox 82"/>
          <p:cNvSpPr txBox="1"/>
          <p:nvPr/>
        </p:nvSpPr>
        <p:spPr>
          <a:xfrm>
            <a:off x="248602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13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84797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 мин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Воспитатель, воспитанник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48602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Воспитанник обувается, воспитатель выстраивает детей для выхода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48602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8" name="TextBox 87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323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0" name="TextBox 89"/>
          <p:cNvSpPr txBox="1"/>
          <p:nvPr/>
        </p:nvSpPr>
        <p:spPr>
          <a:xfrm>
            <a:off x="301942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91" name="Рисунок 9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5705475"/>
            <a:ext cx="342900" cy="428625"/>
          </a:xfrm>
          <a:prstGeom prst="rect">
            <a:avLst/>
          </a:prstGeom>
          <a:noFill/>
        </p:spPr>
      </p:pic>
      <p:sp>
        <p:nvSpPr>
          <p:cNvPr id="92" name="TextBox 91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3" name="TextBox 92"/>
          <p:cNvSpPr txBox="1"/>
          <p:nvPr/>
        </p:nvSpPr>
        <p:spPr>
          <a:xfrm>
            <a:off x="4248150" y="44958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24815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5" name="TextBox 94"/>
          <p:cNvSpPr txBox="1"/>
          <p:nvPr/>
        </p:nvSpPr>
        <p:spPr>
          <a:xfrm>
            <a:off x="4248150" y="55054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Воспитанники одеты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СБОР ФАКТИЧЕСКИХ ДАННЫХ ПРОЦЕССА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61950" y="1438275"/>
          <a:ext cx="10077450" cy="576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АНАЛИЗ И РЕШЕНИЕ ПРОБЛЕМ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61950" y="1438275"/>
          <a:ext cx="9944100" cy="2057400"/>
        </p:xfrm>
        <a:graphic>
          <a:graphicData uri="http://schemas.openxmlformats.org/drawingml/2006/table">
            <a:tbl>
              <a:tblPr firstRow="1" bandRow="1"/>
              <a:tblGrid>
                <a:gridCol w="54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n/n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Проблема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Причина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Решение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Непоследовательность действий воспитанников
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Возрастные психологические особенности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наглядной схемы  одевания для воспитанников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Излишние запасы одежды в кабинках и не правильное их хранение.
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 определено точное количество необходимой одежды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Список необходимых вещей  с учетом сезона, природных условий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Ненужная транспортировка вещей во время одевания.
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Неудобное расположение мебели в приемной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Рациональное расположение мебели в приемной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Долгое ожидание помощи воспитателя (т.к. большое количество детей).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Несамостоятельность воспитанников в режимных моментах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Обучение воспитанников самостоятельным навыкам одевания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94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ЦЕЛЕВОГО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13 мин
</a:t>
            </a: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Предлагаемые решения: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Разработка наглядной схемы  одевания для воспитанников
2. Список необходимых вещей  с учетом сезона, природных условий
3. Рациональное расположение мебели в приемной
4. Обучение воспитанников самостоятельным навыкам одевания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Потребность сбора воспитанников на прогулку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мин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Воспитанник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вышел в приемную, снял
 групповую
одежду, сложил  в шкаф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488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133725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1,3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24860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мин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Воспитанник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Воспитанник достал необходимые для прогулки вещи, кроме верхней одежды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613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8" name="TextBox 47"/>
          <p:cNvSpPr txBox="1"/>
          <p:nvPr/>
        </p:nvSpPr>
        <p:spPr>
          <a:xfrm>
            <a:off x="4895850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1,2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6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0" name="TextBox 49"/>
          <p:cNvSpPr txBox="1"/>
          <p:nvPr/>
        </p:nvSpPr>
        <p:spPr>
          <a:xfrm>
            <a:off x="424815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3" name="TextBox 52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мин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Воспитанник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Вернулся к шкафчику,
достал верхнюю одежду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8" name="TextBox 57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738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0" name="TextBox 59"/>
          <p:cNvSpPr txBox="1"/>
          <p:nvPr/>
        </p:nvSpPr>
        <p:spPr>
          <a:xfrm>
            <a:off x="6657975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1,3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0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2" name="TextBox 61"/>
          <p:cNvSpPr txBox="1"/>
          <p:nvPr/>
        </p:nvSpPr>
        <p:spPr>
          <a:xfrm>
            <a:off x="60102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64" name="TextBox 63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5" name="TextBox 64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мин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Воспитанник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Надел
верхнюю одежду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363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2" name="TextBox 71"/>
          <p:cNvSpPr txBox="1"/>
          <p:nvPr/>
        </p:nvSpPr>
        <p:spPr>
          <a:xfrm>
            <a:off x="1371600" y="70199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4" name="TextBox 73"/>
          <p:cNvSpPr txBox="1"/>
          <p:nvPr/>
        </p:nvSpPr>
        <p:spPr>
          <a:xfrm>
            <a:off x="7239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77" name="TextBox 76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8" name="TextBox 77"/>
          <p:cNvSpPr txBox="1"/>
          <p:nvPr/>
        </p:nvSpPr>
        <p:spPr>
          <a:xfrm>
            <a:off x="248602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84797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 мин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Воспитатель, воспитанник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48602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Воспитанник обувается, застегивает верхнюю одежду, воспитатель выстраивает детей для выхода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48602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3" name="TextBox 82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488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5" name="TextBox 84"/>
          <p:cNvSpPr txBox="1"/>
          <p:nvPr/>
        </p:nvSpPr>
        <p:spPr>
          <a:xfrm>
            <a:off x="3133725" y="70199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7" name="TextBox 86"/>
          <p:cNvSpPr txBox="1"/>
          <p:nvPr/>
        </p:nvSpPr>
        <p:spPr>
          <a:xfrm>
            <a:off x="248602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5705475"/>
            <a:ext cx="342900" cy="428625"/>
          </a:xfrm>
          <a:prstGeom prst="rect">
            <a:avLst/>
          </a:prstGeom>
          <a:noFill/>
        </p:spPr>
      </p:pic>
      <p:sp>
        <p:nvSpPr>
          <p:cNvPr id="89" name="TextBox 88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0" name="TextBox 89"/>
          <p:cNvSpPr txBox="1"/>
          <p:nvPr/>
        </p:nvSpPr>
        <p:spPr>
          <a:xfrm>
            <a:off x="4248150" y="44958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24815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2" name="TextBox 91"/>
          <p:cNvSpPr txBox="1"/>
          <p:nvPr/>
        </p:nvSpPr>
        <p:spPr>
          <a:xfrm>
            <a:off x="4248150" y="55054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Воспитанники одеты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ПЛАН МЕРОПРИЯТИЙ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4825" y="1438275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36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Задача, Ответственный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План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Замечания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Статус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Рациональное расположение мебели в приемной
(Ответственный: Унинец Екатерина Александровна 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19.03.2023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CC00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наглядной схемы  одевания для воспитанников
(Ответственный: Смолянец Анастасия Анатольевна)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20.03.2023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CC00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Обучение воспитанников самостоятельным навыкам одевания
(Ответственный: Смолянец Анастасия Анатольевна)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23.03.2023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CC00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Список необходимых вещей  с учетом сезона, природных условий
(Ответственный: Хвостова Светлана Андреевна)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21.08.2023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CC00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МОНИТОРИНГ ДОСТИГНУТЫХ РЕЗУЛЬТАТОВ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61950" y="1438275"/>
          <a:ext cx="10077450" cy="576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eme87">
  <a:themeElements>
    <a:clrScheme name="Theme8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932</Words>
  <Application>Microsoft Office PowerPoint</Application>
  <PresentationFormat>Произвольный</PresentationFormat>
  <Paragraphs>393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Calibri</vt:lpstr>
      <vt:lpstr>Scada</vt:lpstr>
      <vt:lpstr>Theme87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122</cp:lastModifiedBy>
  <cp:revision>2</cp:revision>
  <dcterms:created xsi:type="dcterms:W3CDTF">2023-08-23T01:01:19Z</dcterms:created>
  <dcterms:modified xsi:type="dcterms:W3CDTF">2023-08-23T01:14:21Z</dcterms:modified>
  <cp:category/>
</cp:coreProperties>
</file>