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0691813" cy="7559675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30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l" fontAlgn="base">
              <a:defRPr/>
            </a:pPr>
            <a:r>
              <a:rPr lang="en-US" sz="18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en-US" dirty="0"/>
          </a:p>
        </c:rich>
      </c:tx>
      <c:layout>
        <c:manualLayout>
          <c:xMode val="edge"/>
          <c:yMode val="edge"/>
          <c:x val="0.01"/>
          <c:y val="0.01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Мониторинг плана мероприятий МБОУ СОШ №3 с. Огоньки</c:v>
          </c:tx>
          <c:spPr>
            <a:solidFill>
              <a:srgbClr val="FF9966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Наблюдение1</c:v>
              </c:pt>
              <c:pt idx="1">
                <c:v>Наблюдение2</c:v>
              </c:pt>
              <c:pt idx="2">
                <c:v>Наблюдение3</c:v>
              </c:pt>
            </c:strLit>
          </c:cat>
          <c:val>
            <c:numLit>
              <c:formatCode>General</c:formatCode>
              <c:ptCount val="3"/>
              <c:pt idx="0">
                <c:v>25</c:v>
              </c:pt>
              <c:pt idx="1">
                <c:v>26</c:v>
              </c:pt>
              <c:pt idx="2">
                <c:v>25</c:v>
              </c:pt>
            </c:numLit>
          </c:val>
          <c:extLst>
            <c:ext xmlns:c16="http://schemas.microsoft.com/office/drawing/2014/chart" uri="{C3380CC4-5D6E-409C-BE32-E72D297353CC}">
              <c16:uniqueId val="{00000000-B760-4861-9DDE-42AB40B8023D}"/>
            </c:ext>
          </c:extLst>
        </c:ser>
        <c:ser>
          <c:idx val="1"/>
          <c:order val="1"/>
          <c:tx>
            <c:v>Поручение подготовки сценария педагогу-организатору</c:v>
          </c:tx>
          <c:spPr>
            <a:solidFill>
              <a:srgbClr val="99CCFF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Наблюдение1</c:v>
              </c:pt>
              <c:pt idx="1">
                <c:v>Наблюдение2</c:v>
              </c:pt>
              <c:pt idx="2">
                <c:v>Наблюдение3</c:v>
              </c:pt>
            </c:strLit>
          </c:cat>
          <c:val>
            <c:numLit>
              <c:formatCode>General</c:formatCode>
              <c:ptCount val="3"/>
              <c:pt idx="0">
                <c:v>15</c:v>
              </c:pt>
              <c:pt idx="1">
                <c:v>15</c:v>
              </c:pt>
              <c:pt idx="2">
                <c:v>15</c:v>
              </c:pt>
            </c:numLit>
          </c:val>
          <c:extLst>
            <c:ext xmlns:c16="http://schemas.microsoft.com/office/drawing/2014/chart" uri="{C3380CC4-5D6E-409C-BE32-E72D297353CC}">
              <c16:uniqueId val="{00000001-B760-4861-9DDE-42AB40B8023D}"/>
            </c:ext>
          </c:extLst>
        </c:ser>
        <c:ser>
          <c:idx val="2"/>
          <c:order val="2"/>
          <c:tx>
            <c:v>Формирование плана подготовки мероприятия</c:v>
          </c:tx>
          <c:spPr>
            <a:solidFill>
              <a:srgbClr val="669966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Наблюдение1</c:v>
              </c:pt>
              <c:pt idx="1">
                <c:v>Наблюдение2</c:v>
              </c:pt>
              <c:pt idx="2">
                <c:v>Наблюдение3</c:v>
              </c:pt>
            </c:strLit>
          </c:cat>
          <c:val>
            <c:numLit>
              <c:formatCode>General</c:formatCode>
              <c:ptCount val="3"/>
              <c:pt idx="0">
                <c:v>60</c:v>
              </c:pt>
              <c:pt idx="1">
                <c:v>60</c:v>
              </c:pt>
              <c:pt idx="2">
                <c:v>60</c:v>
              </c:pt>
            </c:numLit>
          </c:val>
          <c:extLst>
            <c:ext xmlns:c16="http://schemas.microsoft.com/office/drawing/2014/chart" uri="{C3380CC4-5D6E-409C-BE32-E72D297353CC}">
              <c16:uniqueId val="{00000002-B760-4861-9DDE-42AB40B8023D}"/>
            </c:ext>
          </c:extLst>
        </c:ser>
        <c:ser>
          <c:idx val="3"/>
          <c:order val="3"/>
          <c:tx>
            <c:v>Написание сценария (сценарного плана). Составление репертуара.</c:v>
          </c:tx>
          <c:spPr>
            <a:solidFill>
              <a:srgbClr val="CCCC99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Наблюдение1</c:v>
              </c:pt>
              <c:pt idx="1">
                <c:v>Наблюдение2</c:v>
              </c:pt>
              <c:pt idx="2">
                <c:v>Наблюдение3</c:v>
              </c:pt>
            </c:strLit>
          </c:cat>
          <c:val>
            <c:numLit>
              <c:formatCode>General</c:formatCode>
              <c:ptCount val="3"/>
              <c:pt idx="0">
                <c:v>120</c:v>
              </c:pt>
              <c:pt idx="1">
                <c:v>121</c:v>
              </c:pt>
              <c:pt idx="2">
                <c:v>120</c:v>
              </c:pt>
            </c:numLit>
          </c:val>
          <c:extLst>
            <c:ext xmlns:c16="http://schemas.microsoft.com/office/drawing/2014/chart" uri="{C3380CC4-5D6E-409C-BE32-E72D297353CC}">
              <c16:uniqueId val="{00000003-B760-4861-9DDE-42AB40B8023D}"/>
            </c:ext>
          </c:extLst>
        </c:ser>
        <c:ser>
          <c:idx val="4"/>
          <c:order val="4"/>
          <c:tx>
            <c:v>Проверка  и корректировка  плана мероприятия и сценария</c:v>
          </c:tx>
          <c:spPr>
            <a:solidFill>
              <a:srgbClr val="9966CC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Наблюдение1</c:v>
              </c:pt>
              <c:pt idx="1">
                <c:v>Наблюдение2</c:v>
              </c:pt>
              <c:pt idx="2">
                <c:v>Наблюдение3</c:v>
              </c:pt>
            </c:strLit>
          </c:cat>
          <c:val>
            <c:numLit>
              <c:formatCode>General</c:formatCode>
              <c:ptCount val="3"/>
              <c:pt idx="0">
                <c:v>15</c:v>
              </c:pt>
              <c:pt idx="1">
                <c:v>16</c:v>
              </c:pt>
              <c:pt idx="2">
                <c:v>15</c:v>
              </c:pt>
            </c:numLit>
          </c:val>
          <c:extLst>
            <c:ext xmlns:c16="http://schemas.microsoft.com/office/drawing/2014/chart" uri="{C3380CC4-5D6E-409C-BE32-E72D297353CC}">
              <c16:uniqueId val="{00000004-B760-4861-9DDE-42AB40B8023D}"/>
            </c:ext>
          </c:extLst>
        </c:ser>
        <c:ser>
          <c:idx val="5"/>
          <c:order val="5"/>
          <c:tx>
            <c:v>Передача сценария исполнителям, распределение конкретных задач</c:v>
          </c:tx>
          <c:spPr>
            <a:solidFill>
              <a:srgbClr val="FFCC99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Наблюдение1</c:v>
              </c:pt>
              <c:pt idx="1">
                <c:v>Наблюдение2</c:v>
              </c:pt>
              <c:pt idx="2">
                <c:v>Наблюдение3</c:v>
              </c:pt>
            </c:strLit>
          </c:cat>
          <c:val>
            <c:numLit>
              <c:formatCode>General</c:formatCode>
              <c:ptCount val="3"/>
              <c:pt idx="0">
                <c:v>5</c:v>
              </c:pt>
              <c:pt idx="1">
                <c:v>10</c:v>
              </c:pt>
              <c:pt idx="2">
                <c:v>7</c:v>
              </c:pt>
            </c:numLit>
          </c:val>
          <c:extLst>
            <c:ext xmlns:c16="http://schemas.microsoft.com/office/drawing/2014/chart" uri="{C3380CC4-5D6E-409C-BE32-E72D297353CC}">
              <c16:uniqueId val="{00000005-B760-4861-9DDE-42AB40B8023D}"/>
            </c:ext>
          </c:extLst>
        </c:ser>
        <c:ser>
          <c:idx val="6"/>
          <c:order val="6"/>
          <c:tx>
            <c:v>Подготовка репертуара, оформление зала</c:v>
          </c:tx>
          <c:spPr>
            <a:solidFill>
              <a:srgbClr val="CCCCCC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Наблюдение1</c:v>
              </c:pt>
              <c:pt idx="1">
                <c:v>Наблюдение2</c:v>
              </c:pt>
              <c:pt idx="2">
                <c:v>Наблюдение3</c:v>
              </c:pt>
            </c:strLit>
          </c:cat>
          <c:val>
            <c:numLit>
              <c:formatCode>General</c:formatCode>
              <c:ptCount val="3"/>
              <c:pt idx="0">
                <c:v>240</c:v>
              </c:pt>
              <c:pt idx="1">
                <c:v>235</c:v>
              </c:pt>
              <c:pt idx="2">
                <c:v>245</c:v>
              </c:pt>
            </c:numLit>
          </c:val>
          <c:extLst>
            <c:ext xmlns:c16="http://schemas.microsoft.com/office/drawing/2014/chart" uri="{C3380CC4-5D6E-409C-BE32-E72D297353CC}">
              <c16:uniqueId val="{00000006-B760-4861-9DDE-42AB40B8023D}"/>
            </c:ext>
          </c:extLst>
        </c:ser>
        <c:ser>
          <c:idx val="7"/>
          <c:order val="7"/>
          <c:tx>
            <c:v>Проведение совместных репетиций всех участников мероприятия</c:v>
          </c:tx>
          <c:spPr>
            <a:solidFill>
              <a:srgbClr val="66FFCC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Наблюдение1</c:v>
              </c:pt>
              <c:pt idx="1">
                <c:v>Наблюдение2</c:v>
              </c:pt>
              <c:pt idx="2">
                <c:v>Наблюдение3</c:v>
              </c:pt>
            </c:strLit>
          </c:cat>
          <c:val>
            <c:numLit>
              <c:formatCode>General</c:formatCode>
              <c:ptCount val="3"/>
              <c:pt idx="0">
                <c:v>180</c:v>
              </c:pt>
              <c:pt idx="1">
                <c:v>185</c:v>
              </c:pt>
              <c:pt idx="2">
                <c:v>170</c:v>
              </c:pt>
            </c:numLit>
          </c:val>
          <c:extLst>
            <c:ext xmlns:c16="http://schemas.microsoft.com/office/drawing/2014/chart" uri="{C3380CC4-5D6E-409C-BE32-E72D297353CC}">
              <c16:uniqueId val="{00000007-B760-4861-9DDE-42AB40B8023D}"/>
            </c:ext>
          </c:extLst>
        </c:ser>
        <c:ser>
          <c:idx val="8"/>
          <c:order val="8"/>
          <c:tx>
            <c:v>Проверка готовности  к мероприятию путем проведения генеральной репетиции</c:v>
          </c:tx>
          <c:spPr>
            <a:solidFill>
              <a:srgbClr val="6699FF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Наблюдение1</c:v>
              </c:pt>
              <c:pt idx="1">
                <c:v>Наблюдение2</c:v>
              </c:pt>
              <c:pt idx="2">
                <c:v>Наблюдение3</c:v>
              </c:pt>
            </c:strLit>
          </c:cat>
          <c:val>
            <c:numLit>
              <c:formatCode>General</c:formatCode>
              <c:ptCount val="3"/>
              <c:pt idx="0">
                <c:v>60</c:v>
              </c:pt>
              <c:pt idx="1">
                <c:v>60</c:v>
              </c:pt>
              <c:pt idx="2">
                <c:v>60</c:v>
              </c:pt>
            </c:numLit>
          </c:val>
          <c:extLst>
            <c:ext xmlns:c16="http://schemas.microsoft.com/office/drawing/2014/chart" uri="{C3380CC4-5D6E-409C-BE32-E72D297353CC}">
              <c16:uniqueId val="{00000008-B760-4861-9DDE-42AB40B802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743552"/>
        <c:axId val="52749440"/>
        <c:extLst/>
      </c:barChart>
      <c:lineChart>
        <c:grouping val="stacked"/>
        <c:varyColors val="0"/>
        <c:ser>
          <c:idx val="9"/>
          <c:order val="9"/>
          <c:tx>
            <c:v> </c:v>
          </c:tx>
          <c:spPr>
            <a:ln w="0">
              <a:noFill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Наблюдение1</c:v>
              </c:pt>
              <c:pt idx="1">
                <c:v>Наблюдение2</c:v>
              </c:pt>
              <c:pt idx="2">
                <c:v>Наблюдение3</c:v>
              </c:pt>
            </c:strLit>
          </c:cat>
          <c:val>
            <c:numLit>
              <c:formatCode>General</c:formatCode>
              <c:ptCount val="3"/>
              <c:pt idx="0">
                <c:v>720</c:v>
              </c:pt>
              <c:pt idx="1">
                <c:v>728</c:v>
              </c:pt>
              <c:pt idx="2">
                <c:v>717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9-B760-4861-9DDE-42AB40B802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43552"/>
        <c:axId val="52749440"/>
      </c:lineChart>
      <c:lineChart>
        <c:grouping val="stacked"/>
        <c:varyColors val="0"/>
        <c:ser>
          <c:idx val="10"/>
          <c:order val="10"/>
          <c:tx>
            <c:v>Целевой уровень</c:v>
          </c:tx>
          <c:spPr>
            <a:ln w="38100">
              <a:solidFill>
                <a:srgbClr val="800000">
                  <a:alpha val="100000"/>
                </a:srgbClr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3"/>
              <c:pt idx="0">
                <c:v>0</c:v>
              </c:pt>
              <c:pt idx="1">
                <c:v>1</c:v>
              </c:pt>
              <c:pt idx="2">
                <c:v>2</c:v>
              </c:pt>
            </c:numLit>
          </c:cat>
          <c:val>
            <c:numLit>
              <c:formatCode>General</c:formatCode>
              <c:ptCount val="3"/>
              <c:pt idx="0">
                <c:v>370</c:v>
              </c:pt>
              <c:pt idx="1">
                <c:v>370</c:v>
              </c:pt>
              <c:pt idx="2">
                <c:v>370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A-B760-4861-9DDE-42AB40B802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43552"/>
        <c:axId val="52749440"/>
      </c:lineChart>
      <c:catAx>
        <c:axId val="52743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Наблюдение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52749440"/>
        <c:crosses val="autoZero"/>
        <c:auto val="0"/>
        <c:lblAlgn val="ctr"/>
        <c:lblOffset val="100"/>
        <c:noMultiLvlLbl val="0"/>
      </c:catAx>
      <c:valAx>
        <c:axId val="52749440"/>
        <c:scaling>
          <c:orientation val="minMax"/>
        </c:scaling>
        <c:delete val="0"/>
        <c:axPos val="l"/>
        <c:majorGridlines>
          <c:spPr>
            <a:ln w="12700">
              <a:solidFill>
                <a:srgbClr val="DDDDDD">
                  <a:alpha val="10000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Время, мин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52743552"/>
        <c:crosses val="autoZero"/>
        <c:crossBetween val="between"/>
      </c:valAx>
    </c:plotArea>
    <c:legend>
      <c:legendPos val="r"/>
      <c:layout/>
      <c:overlay val="0"/>
      <c:spPr>
        <a:noFill/>
        <a:ln w="12700" cap="flat" cmpd="sng" algn="ctr">
          <a:solidFill>
            <a:srgbClr val="000000">
              <a:alpha val="100000"/>
            </a:srgbClr>
          </a:solidFill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 marL="0" marR="0" lvl="0" indent="0" algn="l" fontAlgn="base">
            <a:defRPr sz="1000" b="0" i="0" u="none" strike="noStrike">
              <a:solidFill>
                <a:srgbClr val="000000">
                  <a:alpha val="100000"/>
                </a:srgbClr>
              </a:solidFill>
              <a:latin typeface="Calibri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12700" cap="flat" cmpd="sng" algn="ctr">
      <a:solidFill>
        <a:srgbClr val="000000">
          <a:alpha val="100000"/>
        </a:srgbClr>
      </a:solidFill>
      <a:prstDash val="solid"/>
      <a:round/>
      <a:headEnd type="none" w="med" len="med"/>
      <a:tailEnd type="none" w="med" len="med"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l" fontAlgn="base">
              <a:defRPr/>
            </a:pPr>
            <a:r>
              <a:rPr lang="en-US" sz="18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en-US" dirty="0"/>
          </a:p>
        </c:rich>
      </c:tx>
      <c:layout>
        <c:manualLayout>
          <c:xMode val="edge"/>
          <c:yMode val="edge"/>
          <c:x val="0.01"/>
          <c:y val="0.01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Мониторинг плана мероприятий МБОУ СОШ №3 с. Огоньки</c:v>
          </c:tx>
          <c:spPr>
            <a:solidFill>
              <a:srgbClr val="FF9966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Наблюдение1</c:v>
              </c:pt>
              <c:pt idx="1">
                <c:v>Наблюдение2</c:v>
              </c:pt>
              <c:pt idx="2">
                <c:v>Наблюдение3</c:v>
              </c:pt>
            </c:strLit>
          </c:cat>
          <c:val>
            <c:numLit>
              <c:formatCode>General</c:formatCode>
              <c:ptCount val="3"/>
              <c:pt idx="0">
                <c:v>10</c:v>
              </c:pt>
              <c:pt idx="1">
                <c:v>9</c:v>
              </c:pt>
              <c:pt idx="2">
                <c:v>10</c:v>
              </c:pt>
            </c:numLit>
          </c:val>
          <c:extLst>
            <c:ext xmlns:c16="http://schemas.microsoft.com/office/drawing/2014/chart" uri="{C3380CC4-5D6E-409C-BE32-E72D297353CC}">
              <c16:uniqueId val="{00000000-D374-4CBB-98D8-30480226CC50}"/>
            </c:ext>
          </c:extLst>
        </c:ser>
        <c:ser>
          <c:idx val="1"/>
          <c:order val="1"/>
          <c:tx>
            <c:v>Поручение подготовки сценария педагогу-организатору</c:v>
          </c:tx>
          <c:spPr>
            <a:solidFill>
              <a:srgbClr val="99CCFF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Наблюдение1</c:v>
              </c:pt>
              <c:pt idx="1">
                <c:v>Наблюдение2</c:v>
              </c:pt>
              <c:pt idx="2">
                <c:v>Наблюдение3</c:v>
              </c:pt>
            </c:strLit>
          </c:cat>
          <c:val>
            <c:numLit>
              <c:formatCode>General</c:formatCode>
              <c:ptCount val="3"/>
              <c:pt idx="0">
                <c:v>5</c:v>
              </c:pt>
              <c:pt idx="1">
                <c:v>10</c:v>
              </c:pt>
              <c:pt idx="2">
                <c:v>3</c:v>
              </c:pt>
            </c:numLit>
          </c:val>
          <c:extLst>
            <c:ext xmlns:c16="http://schemas.microsoft.com/office/drawing/2014/chart" uri="{C3380CC4-5D6E-409C-BE32-E72D297353CC}">
              <c16:uniqueId val="{00000001-D374-4CBB-98D8-30480226CC50}"/>
            </c:ext>
          </c:extLst>
        </c:ser>
        <c:ser>
          <c:idx val="2"/>
          <c:order val="2"/>
          <c:tx>
            <c:v>Совещание по подготовке плана мероприятия</c:v>
          </c:tx>
          <c:spPr>
            <a:solidFill>
              <a:srgbClr val="669966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Наблюдение1</c:v>
              </c:pt>
              <c:pt idx="1">
                <c:v>Наблюдение2</c:v>
              </c:pt>
              <c:pt idx="2">
                <c:v>Наблюдение3</c:v>
              </c:pt>
            </c:strLit>
          </c:cat>
          <c:val>
            <c:numLit>
              <c:formatCode>General</c:formatCode>
              <c:ptCount val="3"/>
              <c:pt idx="0">
                <c:v>10</c:v>
              </c:pt>
              <c:pt idx="1">
                <c:v>13</c:v>
              </c:pt>
              <c:pt idx="2">
                <c:v>8</c:v>
              </c:pt>
            </c:numLit>
          </c:val>
          <c:extLst>
            <c:ext xmlns:c16="http://schemas.microsoft.com/office/drawing/2014/chart" uri="{C3380CC4-5D6E-409C-BE32-E72D297353CC}">
              <c16:uniqueId val="{00000002-D374-4CBB-98D8-30480226CC50}"/>
            </c:ext>
          </c:extLst>
        </c:ser>
        <c:ser>
          <c:idx val="3"/>
          <c:order val="3"/>
          <c:tx>
            <c:v>Написание сценария (сценарного плана). Составление репертуара.</c:v>
          </c:tx>
          <c:spPr>
            <a:solidFill>
              <a:srgbClr val="CCCC99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Наблюдение1</c:v>
              </c:pt>
              <c:pt idx="1">
                <c:v>Наблюдение2</c:v>
              </c:pt>
              <c:pt idx="2">
                <c:v>Наблюдение3</c:v>
              </c:pt>
            </c:strLit>
          </c:cat>
          <c:val>
            <c:numLit>
              <c:formatCode>General</c:formatCode>
              <c:ptCount val="3"/>
              <c:pt idx="0">
                <c:v>70</c:v>
              </c:pt>
              <c:pt idx="1">
                <c:v>55</c:v>
              </c:pt>
              <c:pt idx="2">
                <c:v>60</c:v>
              </c:pt>
            </c:numLit>
          </c:val>
          <c:extLst>
            <c:ext xmlns:c16="http://schemas.microsoft.com/office/drawing/2014/chart" uri="{C3380CC4-5D6E-409C-BE32-E72D297353CC}">
              <c16:uniqueId val="{00000003-D374-4CBB-98D8-30480226CC50}"/>
            </c:ext>
          </c:extLst>
        </c:ser>
        <c:ser>
          <c:idx val="4"/>
          <c:order val="4"/>
          <c:tx>
            <c:v>Проверка  и корректировка  плана мероприятия и сценария</c:v>
          </c:tx>
          <c:spPr>
            <a:solidFill>
              <a:srgbClr val="9966CC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Наблюдение1</c:v>
              </c:pt>
              <c:pt idx="1">
                <c:v>Наблюдение2</c:v>
              </c:pt>
              <c:pt idx="2">
                <c:v>Наблюдение3</c:v>
              </c:pt>
            </c:strLit>
          </c:cat>
          <c:val>
            <c:numLit>
              <c:formatCode>General</c:formatCode>
              <c:ptCount val="3"/>
              <c:pt idx="0">
                <c:v>5</c:v>
              </c:pt>
              <c:pt idx="1">
                <c:v>2</c:v>
              </c:pt>
              <c:pt idx="2">
                <c:v>6</c:v>
              </c:pt>
            </c:numLit>
          </c:val>
          <c:extLst>
            <c:ext xmlns:c16="http://schemas.microsoft.com/office/drawing/2014/chart" uri="{C3380CC4-5D6E-409C-BE32-E72D297353CC}">
              <c16:uniqueId val="{00000004-D374-4CBB-98D8-30480226CC50}"/>
            </c:ext>
          </c:extLst>
        </c:ser>
        <c:ser>
          <c:idx val="5"/>
          <c:order val="5"/>
          <c:tx>
            <c:v>Передача сценария исполнителям, распределение конкретных задач</c:v>
          </c:tx>
          <c:spPr>
            <a:solidFill>
              <a:srgbClr val="FFCC99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Наблюдение1</c:v>
              </c:pt>
              <c:pt idx="1">
                <c:v>Наблюдение2</c:v>
              </c:pt>
              <c:pt idx="2">
                <c:v>Наблюдение3</c:v>
              </c:pt>
            </c:strLit>
          </c:cat>
          <c:val>
            <c:numLit>
              <c:formatCode>General</c:formatCode>
              <c:ptCount val="3"/>
              <c:pt idx="0">
                <c:v>5</c:v>
              </c:pt>
              <c:pt idx="1">
                <c:v>5</c:v>
              </c:pt>
              <c:pt idx="2">
                <c:v>5</c:v>
              </c:pt>
            </c:numLit>
          </c:val>
          <c:extLst>
            <c:ext xmlns:c16="http://schemas.microsoft.com/office/drawing/2014/chart" uri="{C3380CC4-5D6E-409C-BE32-E72D297353CC}">
              <c16:uniqueId val="{00000005-D374-4CBB-98D8-30480226CC50}"/>
            </c:ext>
          </c:extLst>
        </c:ser>
        <c:ser>
          <c:idx val="6"/>
          <c:order val="6"/>
          <c:tx>
            <c:v>Подготовка репертуара, оформление зала</c:v>
          </c:tx>
          <c:spPr>
            <a:solidFill>
              <a:srgbClr val="CCCCCC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Наблюдение1</c:v>
              </c:pt>
              <c:pt idx="1">
                <c:v>Наблюдение2</c:v>
              </c:pt>
              <c:pt idx="2">
                <c:v>Наблюдение3</c:v>
              </c:pt>
            </c:strLit>
          </c:cat>
          <c:val>
            <c:numLit>
              <c:formatCode>General</c:formatCode>
              <c:ptCount val="3"/>
              <c:pt idx="0">
                <c:v>130</c:v>
              </c:pt>
              <c:pt idx="1">
                <c:v>105</c:v>
              </c:pt>
              <c:pt idx="2">
                <c:v>120</c:v>
              </c:pt>
            </c:numLit>
          </c:val>
          <c:extLst>
            <c:ext xmlns:c16="http://schemas.microsoft.com/office/drawing/2014/chart" uri="{C3380CC4-5D6E-409C-BE32-E72D297353CC}">
              <c16:uniqueId val="{00000006-D374-4CBB-98D8-30480226CC50}"/>
            </c:ext>
          </c:extLst>
        </c:ser>
        <c:ser>
          <c:idx val="7"/>
          <c:order val="7"/>
          <c:tx>
            <c:v>Проведение совместных репетиций всех участников мероприятия</c:v>
          </c:tx>
          <c:spPr>
            <a:solidFill>
              <a:srgbClr val="66FFCC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Наблюдение1</c:v>
              </c:pt>
              <c:pt idx="1">
                <c:v>Наблюдение2</c:v>
              </c:pt>
              <c:pt idx="2">
                <c:v>Наблюдение3</c:v>
              </c:pt>
            </c:strLit>
          </c:cat>
          <c:val>
            <c:numLit>
              <c:formatCode>General</c:formatCode>
              <c:ptCount val="3"/>
              <c:pt idx="0">
                <c:v>90</c:v>
              </c:pt>
              <c:pt idx="1">
                <c:v>90</c:v>
              </c:pt>
              <c:pt idx="2">
                <c:v>90</c:v>
              </c:pt>
            </c:numLit>
          </c:val>
          <c:extLst>
            <c:ext xmlns:c16="http://schemas.microsoft.com/office/drawing/2014/chart" uri="{C3380CC4-5D6E-409C-BE32-E72D297353CC}">
              <c16:uniqueId val="{00000007-D374-4CBB-98D8-30480226CC50}"/>
            </c:ext>
          </c:extLst>
        </c:ser>
        <c:ser>
          <c:idx val="8"/>
          <c:order val="8"/>
          <c:tx>
            <c:v>Проверка готовности  к мероприятию путем проведения генеральной репетиции</c:v>
          </c:tx>
          <c:spPr>
            <a:solidFill>
              <a:srgbClr val="6699FF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Наблюдение1</c:v>
              </c:pt>
              <c:pt idx="1">
                <c:v>Наблюдение2</c:v>
              </c:pt>
              <c:pt idx="2">
                <c:v>Наблюдение3</c:v>
              </c:pt>
            </c:strLit>
          </c:cat>
          <c:val>
            <c:numLit>
              <c:formatCode>General</c:formatCode>
              <c:ptCount val="3"/>
              <c:pt idx="0">
                <c:v>75</c:v>
              </c:pt>
              <c:pt idx="1">
                <c:v>40</c:v>
              </c:pt>
              <c:pt idx="2">
                <c:v>60</c:v>
              </c:pt>
            </c:numLit>
          </c:val>
          <c:extLst>
            <c:ext xmlns:c16="http://schemas.microsoft.com/office/drawing/2014/chart" uri="{C3380CC4-5D6E-409C-BE32-E72D297353CC}">
              <c16:uniqueId val="{00000008-D374-4CBB-98D8-30480226CC50}"/>
            </c:ext>
          </c:extLst>
        </c:ser>
        <c:ser>
          <c:idx val="9"/>
          <c:order val="9"/>
          <c:tx>
            <c:v>Совещание по результатам проведения мероприятия, рефлексия</c:v>
          </c:tx>
          <c:spPr>
            <a:solidFill>
              <a:srgbClr val="996699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Наблюдение1</c:v>
              </c:pt>
              <c:pt idx="1">
                <c:v>Наблюдение2</c:v>
              </c:pt>
              <c:pt idx="2">
                <c:v>Наблюдение3</c:v>
              </c:pt>
            </c:strLit>
          </c:cat>
          <c:val>
            <c:numLit>
              <c:formatCode>General</c:formatCode>
              <c:ptCount val="3"/>
              <c:pt idx="0">
                <c:v>10</c:v>
              </c:pt>
              <c:pt idx="1">
                <c:v>7</c:v>
              </c:pt>
              <c:pt idx="2">
                <c:v>5</c:v>
              </c:pt>
            </c:numLit>
          </c:val>
          <c:extLst>
            <c:ext xmlns:c16="http://schemas.microsoft.com/office/drawing/2014/chart" uri="{C3380CC4-5D6E-409C-BE32-E72D297353CC}">
              <c16:uniqueId val="{00000009-D374-4CBB-98D8-30480226CC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743552"/>
        <c:axId val="52749440"/>
        <c:extLst/>
      </c:barChart>
      <c:lineChart>
        <c:grouping val="stacked"/>
        <c:varyColors val="0"/>
        <c:ser>
          <c:idx val="10"/>
          <c:order val="10"/>
          <c:tx>
            <c:v> </c:v>
          </c:tx>
          <c:spPr>
            <a:ln w="0">
              <a:noFill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Наблюдение1</c:v>
              </c:pt>
              <c:pt idx="1">
                <c:v>Наблюдение2</c:v>
              </c:pt>
              <c:pt idx="2">
                <c:v>Наблюдение3</c:v>
              </c:pt>
            </c:strLit>
          </c:cat>
          <c:val>
            <c:numLit>
              <c:formatCode>General</c:formatCode>
              <c:ptCount val="3"/>
              <c:pt idx="0">
                <c:v>410</c:v>
              </c:pt>
              <c:pt idx="1">
                <c:v>336</c:v>
              </c:pt>
              <c:pt idx="2">
                <c:v>367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A-D374-4CBB-98D8-30480226CC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43552"/>
        <c:axId val="52749440"/>
      </c:lineChart>
      <c:lineChart>
        <c:grouping val="stacked"/>
        <c:varyColors val="0"/>
        <c:ser>
          <c:idx val="11"/>
          <c:order val="11"/>
          <c:tx>
            <c:v>Целевой уровень</c:v>
          </c:tx>
          <c:spPr>
            <a:ln w="38100">
              <a:solidFill>
                <a:srgbClr val="800000">
                  <a:alpha val="100000"/>
                </a:srgbClr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3"/>
              <c:pt idx="0">
                <c:v>0</c:v>
              </c:pt>
              <c:pt idx="1">
                <c:v>1</c:v>
              </c:pt>
              <c:pt idx="2">
                <c:v>2</c:v>
              </c:pt>
            </c:numLit>
          </c:cat>
          <c:val>
            <c:numLit>
              <c:formatCode>General</c:formatCode>
              <c:ptCount val="3"/>
              <c:pt idx="0">
                <c:v>370</c:v>
              </c:pt>
              <c:pt idx="1">
                <c:v>370</c:v>
              </c:pt>
              <c:pt idx="2">
                <c:v>370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B-D374-4CBB-98D8-30480226CC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43552"/>
        <c:axId val="52749440"/>
      </c:lineChart>
      <c:catAx>
        <c:axId val="52743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Наблюдение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52749440"/>
        <c:crosses val="autoZero"/>
        <c:auto val="0"/>
        <c:lblAlgn val="ctr"/>
        <c:lblOffset val="100"/>
        <c:noMultiLvlLbl val="0"/>
      </c:catAx>
      <c:valAx>
        <c:axId val="52749440"/>
        <c:scaling>
          <c:orientation val="minMax"/>
        </c:scaling>
        <c:delete val="0"/>
        <c:axPos val="l"/>
        <c:majorGridlines>
          <c:spPr>
            <a:ln w="12700">
              <a:solidFill>
                <a:srgbClr val="DDDDDD">
                  <a:alpha val="10000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Время, мин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52743552"/>
        <c:crosses val="autoZero"/>
        <c:crossBetween val="between"/>
      </c:valAx>
    </c:plotArea>
    <c:legend>
      <c:legendPos val="r"/>
      <c:layout/>
      <c:overlay val="0"/>
      <c:spPr>
        <a:noFill/>
        <a:ln w="12700" cap="flat" cmpd="sng" algn="ctr">
          <a:solidFill>
            <a:srgbClr val="000000">
              <a:alpha val="100000"/>
            </a:srgbClr>
          </a:solidFill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 marL="0" marR="0" lvl="0" indent="0" algn="l" fontAlgn="base">
            <a:defRPr sz="1000" b="0" i="0" u="none" strike="noStrike">
              <a:solidFill>
                <a:srgbClr val="000000">
                  <a:alpha val="100000"/>
                </a:srgbClr>
              </a:solidFill>
              <a:latin typeface="Calibri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12700" cap="flat" cmpd="sng" algn="ctr">
      <a:solidFill>
        <a:srgbClr val="000000">
          <a:alpha val="100000"/>
        </a:srgbClr>
      </a:solidFill>
      <a:prstDash val="solid"/>
      <a:round/>
      <a:headEnd type="none" w="med" len="med"/>
      <a:tailEnd type="none" w="med" len="med"/>
    </a:ln>
  </c:spPr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7693405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0448925" cy="7562850"/>
          <a:chOff x="0" y="0"/>
          <a:chExt cx="10448925" cy="756285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361950" cy="7562850"/>
          </a:xfrm>
          <a:prstGeom prst="rect">
            <a:avLst/>
          </a:prstGeom>
          <a:solidFill>
            <a:srgbClr val="CC9933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0"/>
            <a:ext cx="2524125" cy="756285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361950"/>
            <a:ext cx="2000250" cy="14001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8500" y="2343150"/>
            <a:ext cx="72009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6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Отчетная презентация проекта повышения эффективности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238500" y="2771775"/>
            <a:ext cx="720090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TextBox 5"/>
          <p:cNvSpPr txBox="1"/>
          <p:nvPr/>
        </p:nvSpPr>
        <p:spPr>
          <a:xfrm>
            <a:off x="3238500" y="2876550"/>
            <a:ext cx="720090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8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Оптимизация работы по подготовке к праздничному мероприятию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4575" y="4324350"/>
            <a:ext cx="4324350" cy="26955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ДОКЛАДЧИК:
</a:t>
            </a:r>
            <a:r>
              <a:rPr lang="ru-RU" sz="16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Татьяна Алексеевна Дзюбан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Заместитель директора по ВР
</a:t>
            </a: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ОРГАНИЗАЦИЯ: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МБОУ СОШ №3 с. Огоньки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8500" y="7019925"/>
            <a:ext cx="72009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no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200" u="none" spc="0">
                <a:solidFill>
                  <a:srgbClr val="555555">
                    <a:alpha val="100000"/>
                  </a:srgbClr>
                </a:solidFill>
                <a:latin typeface="Scada"/>
              </a:rPr>
              <a:t>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МОНИТОРИНГ ДОСТИГНУТЫХ РЕЗУЛЬТАТОВ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61950" y="1438275"/>
          <a:ext cx="10077450" cy="576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107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ДОСТИГНУТОГО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370 мин
</a:t>
            </a: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Решения:
</a:t>
            </a:r>
            <a:r>
              <a:rPr lang="ru-RU" sz="10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Создание базы сценариев. Разработка типового плана по подготовке мероприятий
2. Проведение совещаний по плану подготовки и итоговых совещаний с рефлексией
3. Введение Положение о поощрении за срочную и  и важную работу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Необходимость провести мероприятие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 мин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Заместитель директора по ВР, педагог-организатор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Мониторинг плана мероприятий МБОУ СОШ №3 с. Огоньки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488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3133725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24860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 минут мин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Заместитель директора по ВР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Поручение подготовки сценария педагогу-организатору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48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8" name="TextBox 47"/>
          <p:cNvSpPr txBox="1"/>
          <p:nvPr/>
        </p:nvSpPr>
        <p:spPr>
          <a:xfrm>
            <a:off x="47910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1" name="TextBox 50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 мин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Педагог-организатор, специалисты, зам. директора по ВР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Совещание по подготовке плана мероприятия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6" name="TextBox 55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738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8" name="TextBox 57"/>
          <p:cNvSpPr txBox="1"/>
          <p:nvPr/>
        </p:nvSpPr>
        <p:spPr>
          <a:xfrm>
            <a:off x="6657975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2,3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0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0" name="TextBox 59"/>
          <p:cNvSpPr txBox="1"/>
          <p:nvPr/>
        </p:nvSpPr>
        <p:spPr>
          <a:xfrm>
            <a:off x="60102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62" name="TextBox 61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3" name="TextBox 62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60 мин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Педагог-организатор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Написание сценария (сценарного плана). Составление репертуара.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8" name="TextBox 67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363" y="70199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0" name="TextBox 69"/>
          <p:cNvSpPr txBox="1"/>
          <p:nvPr/>
        </p:nvSpPr>
        <p:spPr>
          <a:xfrm>
            <a:off x="1371600" y="70199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1,3</a:t>
            </a: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2" name="TextBox 71"/>
          <p:cNvSpPr txBox="1"/>
          <p:nvPr/>
        </p:nvSpPr>
        <p:spPr>
          <a:xfrm>
            <a:off x="7239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75" name="TextBox 74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6" name="TextBox 75"/>
          <p:cNvSpPr txBox="1"/>
          <p:nvPr/>
        </p:nvSpPr>
        <p:spPr>
          <a:xfrm>
            <a:off x="248602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84797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 мин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Заместитель директора по ВР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48602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Проверка  и корректировка  плана мероприятия и сценария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48602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1" name="TextBox 80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323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3" name="TextBox 82"/>
          <p:cNvSpPr txBox="1"/>
          <p:nvPr/>
        </p:nvSpPr>
        <p:spPr>
          <a:xfrm>
            <a:off x="301942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5705475"/>
            <a:ext cx="342900" cy="428625"/>
          </a:xfrm>
          <a:prstGeom prst="rect">
            <a:avLst/>
          </a:prstGeom>
          <a:noFill/>
        </p:spPr>
      </p:pic>
      <p:sp>
        <p:nvSpPr>
          <p:cNvPr id="85" name="TextBox 84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6" name="TextBox 85"/>
          <p:cNvSpPr txBox="1"/>
          <p:nvPr/>
        </p:nvSpPr>
        <p:spPr>
          <a:xfrm>
            <a:off x="424815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6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610100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 мин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24815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Заместитель директора по ВР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24815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Передача сценария исполнителям, распределение конкретных задач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24815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1" name="TextBox 90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92" name="Рисунок 9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488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3" name="TextBox 92"/>
          <p:cNvSpPr txBox="1"/>
          <p:nvPr/>
        </p:nvSpPr>
        <p:spPr>
          <a:xfrm>
            <a:off x="479107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5705475"/>
            <a:ext cx="342900" cy="428625"/>
          </a:xfrm>
          <a:prstGeom prst="rect">
            <a:avLst/>
          </a:prstGeom>
          <a:noFill/>
        </p:spPr>
      </p:pic>
      <p:sp>
        <p:nvSpPr>
          <p:cNvPr id="95" name="TextBox 94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6" name="TextBox 95"/>
          <p:cNvSpPr txBox="1"/>
          <p:nvPr/>
        </p:nvSpPr>
        <p:spPr>
          <a:xfrm>
            <a:off x="601027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7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3722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120 мин мин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01027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Специалисты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01027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Подготовка репертуара, оформление зала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01027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101" name="TextBox 100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102" name="Рисунок 1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738" y="70199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03" name="TextBox 102"/>
          <p:cNvSpPr txBox="1"/>
          <p:nvPr/>
        </p:nvSpPr>
        <p:spPr>
          <a:xfrm>
            <a:off x="6657975" y="70199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08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05" name="TextBox 104"/>
          <p:cNvSpPr txBox="1"/>
          <p:nvPr/>
        </p:nvSpPr>
        <p:spPr>
          <a:xfrm>
            <a:off x="601027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106" name="Рисунок 10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5705475"/>
            <a:ext cx="342900" cy="428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60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ДОСТИГНУТОГО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370 мин
</a:t>
            </a: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Решения:
</a:t>
            </a:r>
            <a:r>
              <a:rPr lang="ru-RU" sz="10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Создание базы сценариев. Разработка типового плана по подготовке мероприятий
2. Проведение совещаний по плану подготовки и итоговых совещаний с рефлексией
3. Введение Положение о поощрении за срочную и  и важную работу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63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90 мин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Специалисты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Проведение совместных репетиций всех участников мероприятия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390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363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1371600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2,3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1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2" name="TextBox 31"/>
          <p:cNvSpPr txBox="1"/>
          <p:nvPr/>
        </p:nvSpPr>
        <p:spPr>
          <a:xfrm>
            <a:off x="72390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2466975"/>
            <a:ext cx="342900" cy="428625"/>
          </a:xfrm>
          <a:prstGeom prst="rect">
            <a:avLst/>
          </a:prstGeom>
          <a:noFill/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6" name="TextBox 35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9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60 мин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Заместитель директора по ВР, специалисты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Проверка готовности  к мероприятию путем проведения генеральной репетиции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32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3" name="TextBox 42"/>
          <p:cNvSpPr txBox="1"/>
          <p:nvPr/>
        </p:nvSpPr>
        <p:spPr>
          <a:xfrm>
            <a:off x="30194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45" name="TextBox 44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5-10 мин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зам. директора по ВР, специалисты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Совещание по результатам проведения мероприятия, рефлексия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1" name="TextBox 50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48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3" name="TextBox 52"/>
          <p:cNvSpPr txBox="1"/>
          <p:nvPr/>
        </p:nvSpPr>
        <p:spPr>
          <a:xfrm>
            <a:off x="47910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5" name="TextBox 54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6" name="TextBox 55"/>
          <p:cNvSpPr txBox="1"/>
          <p:nvPr/>
        </p:nvSpPr>
        <p:spPr>
          <a:xfrm>
            <a:off x="6010275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Выход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8" name="TextBox 57"/>
          <p:cNvSpPr txBox="1"/>
          <p:nvPr/>
        </p:nvSpPr>
        <p:spPr>
          <a:xfrm>
            <a:off x="6010275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Мероприятие проведено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7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РЕЗУЛЬТАТЫ ПРОЕКТА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61950" y="1438275"/>
          <a:ext cx="9705975" cy="1341120"/>
        </p:xfrm>
        <a:graphic>
          <a:graphicData uri="http://schemas.openxmlformats.org/drawingml/2006/table">
            <a:tbl>
              <a:tblPr firstRow="1" bandRow="1"/>
              <a:tblGrid>
                <a:gridCol w="36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Показатель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База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Цель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Комментарий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Время, затраченное на разработку и утверждение сценария мероприятия, мин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240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120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120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Общее время протекания процесса, мин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720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370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370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Трудозатраты в год, мин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7500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4380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4380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Удовлетворенность процессом организации подготовки мероприятия участниками процесса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есть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есть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3900" y="4324350"/>
            <a:ext cx="9001125" cy="2876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Решение: 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Закрыть проект
</a:t>
            </a: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Комментарии к решению: 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3600450"/>
          <a:chOff x="361950" y="180975"/>
          <a:chExt cx="10439400" cy="360045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3238500"/>
            <a:ext cx="100774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40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ПРИЛОЖЕНИЯ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4572000"/>
          <a:chOff x="361950" y="180975"/>
          <a:chExt cx="10439400" cy="4572000"/>
        </a:xfrm>
      </p:grpSpPr>
      <p:pic>
        <p:nvPicPr>
          <p:cNvPr id="1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КОМАНДА ПРОЕКТА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43243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fontAlgn="b">
              <a:lnSpc>
                <a:spcPct val="100000"/>
              </a:lnSpc>
            </a:pPr>
            <a:r>
              <a:rPr lang="ru-RU" sz="12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ВЛАДЕЛЕЦ ПРОЦЕССА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61950" y="1514475"/>
            <a:ext cx="4314825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Box 6"/>
          <p:cNvSpPr txBox="1"/>
          <p:nvPr/>
        </p:nvSpPr>
        <p:spPr>
          <a:xfrm>
            <a:off x="361950" y="1619250"/>
            <a:ext cx="4324350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Дзюбан Татьяна Алексеевна
</a:t>
            </a:r>
            <a:r>
              <a:rPr lang="ru-RU" sz="12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Заместитель директора по </a:t>
            </a:r>
            <a:endParaRPr lang="ru-RU" sz="1200" u="none" spc="0" dirty="0" smtClean="0">
              <a:solidFill>
                <a:srgbClr val="000000">
                  <a:alpha val="100000"/>
                </a:srgbClr>
              </a:solidFill>
              <a:latin typeface="Scada"/>
            </a:endParaRPr>
          </a:p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воспитательной </a:t>
            </a:r>
            <a:r>
              <a:rPr lang="ru-RU" sz="12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работе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38725" y="1076325"/>
            <a:ext cx="43243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fontAlgn="b">
              <a:lnSpc>
                <a:spcPct val="100000"/>
              </a:lnSpc>
            </a:pPr>
            <a:r>
              <a:rPr lang="ru-RU" sz="12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РУКОВОДИТЕЛЬ ПРОЕКТА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038725" y="1514475"/>
            <a:ext cx="432435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TextBox 9"/>
          <p:cNvSpPr txBox="1"/>
          <p:nvPr/>
        </p:nvSpPr>
        <p:spPr>
          <a:xfrm>
            <a:off x="5038725" y="1619250"/>
            <a:ext cx="4324350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Калинина Вероника Николаевна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директор МБОУ СОШ №3 с. Огоньки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1950" y="2876550"/>
            <a:ext cx="100774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fontAlgn="b">
              <a:lnSpc>
                <a:spcPct val="100000"/>
              </a:lnSpc>
            </a:pPr>
            <a:r>
              <a:rPr lang="ru-RU" sz="12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КОМАНДА ПРОЕКТА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61950" y="3314700"/>
            <a:ext cx="1007745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TextBox 12"/>
          <p:cNvSpPr txBox="1"/>
          <p:nvPr/>
        </p:nvSpPr>
        <p:spPr>
          <a:xfrm>
            <a:off x="361950" y="3600450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Власова Валерия Валерьевна
</a:t>
            </a:r>
            <a:r>
              <a:rPr lang="ru-RU" sz="11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педагог-организатор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76550" y="3600450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Попова Наталья Андреевна
</a:t>
            </a:r>
            <a:r>
              <a:rPr lang="ru-RU" sz="11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Педагог дополнительного образования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00675" y="3600450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Смирнов Евгений Игоревич
</a:t>
            </a:r>
            <a:r>
              <a:rPr lang="ru-RU" sz="11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Старший вожатый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226" y="1590676"/>
            <a:ext cx="1136849" cy="139523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962" y="4463236"/>
            <a:ext cx="1046137" cy="14188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14" y="4283894"/>
            <a:ext cx="1315586" cy="15121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929" y="4283893"/>
            <a:ext cx="1197114" cy="1598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666" y="1590676"/>
            <a:ext cx="1053145" cy="1360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МЕРОПРИЯТИЙ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435630"/>
              </p:ext>
            </p:extLst>
          </p:nvPr>
        </p:nvGraphicFramePr>
        <p:xfrm>
          <a:off x="361950" y="1438275"/>
          <a:ext cx="10086975" cy="1371600"/>
        </p:xfrm>
        <a:graphic>
          <a:graphicData uri="http://schemas.openxmlformats.org/drawingml/2006/table">
            <a:tbl>
              <a:tblPr firstRow="1" bandRow="1"/>
              <a:tblGrid>
                <a:gridCol w="50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n/n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Наименование мероприятия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Эффект от мероприятия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Проведение совещаний по плану подготовки и проведение  совещаний  с подведением итогов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  <a:r>
                        <a:rPr lang="ru-RU" sz="10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Повышение коммуникации сотрудников, повышение качества мероприятий</a:t>
                      </a:r>
                      <a:endParaRPr lang="ru-RU" sz="10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Создание базы шаблонов сценариев.
Разработка типового плана по подготовке мероприятия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Своевременная подготовка мероприятия, </a:t>
                      </a: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Отсутствие возврата на доработку на этапе подготовки</a:t>
                      </a:r>
                      <a:endParaRPr lang="ru-RU" sz="10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Введение Положения о поощрении за срочную и важную работу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Повышение мотивации при выполнении задач, не входящих в текущий план работы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3238500"/>
          <a:chOff x="361950" y="180975"/>
          <a:chExt cx="10439400" cy="323850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1 /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51078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Проведение совещаний по плану подготовки и проведение  совещаний  с подведением итогов
</a:t>
            </a: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3938" y="2132166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400" b="1" u="none" spc="0" dirty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</a:t>
            </a:r>
            <a:r>
              <a:rPr lang="ru-RU" sz="1200" b="1" u="none" spc="0" dirty="0">
                <a:solidFill>
                  <a:srgbClr val="009900">
                    <a:alpha val="100000"/>
                  </a:srgbClr>
                </a:solidFill>
                <a:latin typeface="Scada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1950" y="2132166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400" b="1" dirty="0" smtClean="0">
                <a:solidFill>
                  <a:srgbClr val="009900">
                    <a:alpha val="100000"/>
                  </a:srgbClr>
                </a:solidFill>
                <a:latin typeface="Scada"/>
              </a:rPr>
              <a:t>БЫЛО</a:t>
            </a:r>
            <a:r>
              <a:rPr lang="ru-RU" sz="1200" b="1" u="none" spc="0" dirty="0" smtClean="0">
                <a:solidFill>
                  <a:srgbClr val="009900">
                    <a:alpha val="100000"/>
                  </a:srgbClr>
                </a:solidFill>
                <a:latin typeface="Scada"/>
              </a:rPr>
              <a:t>:</a:t>
            </a:r>
            <a:endParaRPr lang="ru-RU" sz="1200" b="1" u="none" spc="0" dirty="0">
              <a:solidFill>
                <a:srgbClr val="009900">
                  <a:alpha val="100000"/>
                </a:srgbClr>
              </a:solidFill>
              <a:latin typeface="Scad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362" y="3779837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400" b="1" u="none" spc="0" dirty="0" smtClean="0">
                <a:solidFill>
                  <a:srgbClr val="009900">
                    <a:alpha val="100000"/>
                  </a:srgbClr>
                </a:solidFill>
                <a:latin typeface="Scada"/>
              </a:rPr>
              <a:t>НЕТ</a:t>
            </a:r>
            <a:r>
              <a:rPr lang="ru-RU" sz="1200" b="1" u="none" spc="0" dirty="0" smtClean="0">
                <a:solidFill>
                  <a:srgbClr val="009900">
                    <a:alpha val="100000"/>
                  </a:srgbClr>
                </a:solidFill>
                <a:latin typeface="Scada"/>
              </a:rPr>
              <a:t>:</a:t>
            </a:r>
            <a:endParaRPr lang="ru-RU" sz="1200" b="1" u="none" spc="0" dirty="0">
              <a:solidFill>
                <a:srgbClr val="009900">
                  <a:alpha val="100000"/>
                </a:srgbClr>
              </a:solidFill>
              <a:latin typeface="Scada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906" y="2915741"/>
            <a:ext cx="4463720" cy="3347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2 /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1267451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 fontScale="92500" lnSpcReduction="1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Создание базы шаблонов сценариев.
Разработка типового плана по подготовке мероприятия
</a:t>
            </a:r>
            <a:r>
              <a:rPr lang="ru-RU" sz="1200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3938" y="2132166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400" b="1" u="none" spc="0" dirty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</a:t>
            </a:r>
            <a:r>
              <a:rPr lang="ru-RU" sz="1200" b="1" u="none" spc="0" dirty="0">
                <a:solidFill>
                  <a:srgbClr val="009900">
                    <a:alpha val="100000"/>
                  </a:srgbClr>
                </a:solidFill>
                <a:latin typeface="Scada"/>
              </a:rPr>
              <a:t>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707" y="2494116"/>
            <a:ext cx="3367087" cy="4758993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-198710" y="2157412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400" b="1" u="none" spc="0" dirty="0" smtClean="0">
                <a:solidFill>
                  <a:srgbClr val="009900">
                    <a:alpha val="100000"/>
                  </a:srgbClr>
                </a:solidFill>
                <a:latin typeface="Scada"/>
              </a:rPr>
              <a:t>БЫЛО:</a:t>
            </a:r>
          </a:p>
          <a:p>
            <a:pPr marL="0" marR="0" lvl="0" indent="0" algn="ctr" fontAlgn="t">
              <a:lnSpc>
                <a:spcPct val="100000"/>
              </a:lnSpc>
            </a:pPr>
            <a:endParaRPr lang="ru-RU" sz="1400" b="1" dirty="0">
              <a:solidFill>
                <a:srgbClr val="009900">
                  <a:alpha val="100000"/>
                </a:srgbClr>
              </a:solidFill>
              <a:latin typeface="Scada"/>
            </a:endParaRPr>
          </a:p>
          <a:p>
            <a:pPr marL="0" marR="0" lvl="0" indent="0" algn="ctr" fontAlgn="t">
              <a:lnSpc>
                <a:spcPct val="100000"/>
              </a:lnSpc>
            </a:pPr>
            <a:endParaRPr lang="ru-RU" sz="1400" b="1" u="none" spc="0" dirty="0" smtClean="0">
              <a:solidFill>
                <a:srgbClr val="009900">
                  <a:alpha val="100000"/>
                </a:srgbClr>
              </a:solidFill>
              <a:latin typeface="Scada"/>
            </a:endParaRPr>
          </a:p>
          <a:p>
            <a:pPr marL="0" marR="0" lvl="0" indent="0" algn="ctr" fontAlgn="t">
              <a:lnSpc>
                <a:spcPct val="100000"/>
              </a:lnSpc>
            </a:pPr>
            <a:endParaRPr lang="ru-RU" sz="1400" b="1" dirty="0">
              <a:solidFill>
                <a:srgbClr val="009900">
                  <a:alpha val="100000"/>
                </a:srgbClr>
              </a:solidFill>
              <a:latin typeface="Scada"/>
            </a:endParaRPr>
          </a:p>
          <a:p>
            <a:pPr marL="0" marR="0" lvl="0" indent="0" algn="ctr" fontAlgn="t">
              <a:lnSpc>
                <a:spcPct val="100000"/>
              </a:lnSpc>
            </a:pPr>
            <a:endParaRPr lang="ru-RU" sz="1400" b="1" u="none" spc="0" dirty="0" smtClean="0">
              <a:solidFill>
                <a:srgbClr val="009900">
                  <a:alpha val="100000"/>
                </a:srgbClr>
              </a:solidFill>
              <a:latin typeface="Scada"/>
            </a:endParaRPr>
          </a:p>
          <a:p>
            <a:pPr marL="0" marR="0" lvl="0" indent="0" algn="ctr" fontAlgn="t">
              <a:lnSpc>
                <a:spcPct val="100000"/>
              </a:lnSpc>
            </a:pPr>
            <a:r>
              <a:rPr lang="ru-RU" sz="1400" b="1" u="none" spc="0" dirty="0" smtClean="0">
                <a:solidFill>
                  <a:srgbClr val="009900">
                    <a:alpha val="100000"/>
                  </a:srgbClr>
                </a:solidFill>
                <a:latin typeface="Scada"/>
              </a:rPr>
              <a:t>НЕТ</a:t>
            </a:r>
            <a:endParaRPr lang="ru-RU" sz="1400" b="1" u="none" spc="0" dirty="0">
              <a:solidFill>
                <a:srgbClr val="009900">
                  <a:alpha val="100000"/>
                </a:srgbClr>
              </a:solidFill>
              <a:latin typeface="Scada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123" y="2527185"/>
            <a:ext cx="3131151" cy="442791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3 /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Введение Положения о поощрении за срочную и важную работу
</a:t>
            </a: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Повышение мотивации при выполнении задач, не входящих в текущий план работы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1650" y="2267669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556" y="2829812"/>
            <a:ext cx="3096344" cy="4376329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26142" y="2448644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dirty="0" smtClean="0">
                <a:solidFill>
                  <a:srgbClr val="009900">
                    <a:alpha val="100000"/>
                  </a:srgbClr>
                </a:solidFill>
                <a:latin typeface="Scada"/>
              </a:rPr>
              <a:t>БЫЛО:</a:t>
            </a:r>
            <a:endParaRPr lang="ru-RU" sz="1200" b="1" u="none" spc="0" dirty="0">
              <a:solidFill>
                <a:srgbClr val="009900">
                  <a:alpha val="100000"/>
                </a:srgbClr>
              </a:solidFill>
              <a:latin typeface="Scad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6141" y="4429844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 dirty="0" smtClean="0">
                <a:solidFill>
                  <a:srgbClr val="009900">
                    <a:alpha val="100000"/>
                  </a:srgbClr>
                </a:solidFill>
                <a:latin typeface="Scada"/>
              </a:rPr>
              <a:t>НЕТ:</a:t>
            </a:r>
            <a:endParaRPr lang="ru-RU" sz="1200" b="1" u="none" spc="0" dirty="0">
              <a:solidFill>
                <a:srgbClr val="009900">
                  <a:alpha val="100000"/>
                </a:srgbClr>
              </a:solidFill>
              <a:latin typeface="Scada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195" y="2864960"/>
            <a:ext cx="3045910" cy="43060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80975" y="180975"/>
          <a:ext cx="10620375" cy="6838950"/>
          <a:chOff x="180975" y="180975"/>
          <a:chExt cx="10620375" cy="6838950"/>
        </a:xfrm>
      </p:grpSpPr>
      <p:pic>
        <p:nvPicPr>
          <p:cNvPr id="15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КАРТОЧКА ПРОЕКТА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400675" y="895350"/>
            <a:ext cx="0" cy="5943600"/>
          </a:xfrm>
          <a:prstGeom prst="line">
            <a:avLst/>
          </a:prstGeom>
          <a:ln w="12700" cap="flat" cmpd="sng" algn="ctr">
            <a:solidFill>
              <a:srgbClr val="777777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Прямая соединительная линия 5"/>
          <p:cNvCxnSpPr/>
          <p:nvPr/>
        </p:nvCxnSpPr>
        <p:spPr>
          <a:xfrm>
            <a:off x="180975" y="3343275"/>
            <a:ext cx="10439400" cy="0"/>
          </a:xfrm>
          <a:prstGeom prst="line">
            <a:avLst/>
          </a:prstGeom>
          <a:ln w="12700" cap="flat" cmpd="sng" algn="ctr">
            <a:solidFill>
              <a:srgbClr val="777777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Box 6"/>
          <p:cNvSpPr txBox="1"/>
          <p:nvPr/>
        </p:nvSpPr>
        <p:spPr>
          <a:xfrm>
            <a:off x="361950" y="895350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Вовлеченные лица и рамки проекта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2625" y="895350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2. Обоснование выбора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1950" y="1076325"/>
            <a:ext cx="4676775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 lnSpcReduction="1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Заказчики процесса: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Директор МБОУ СОШ №3 с. Огоньки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Периметр проекта: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Муниципальное бюджетное общеобразовательное учреждение "Средняя школа №3 с. Огоньки"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Границы проекта: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Начало: необходимость провести мероприятие; конец: мероприятие проведено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Владелец процесса: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Дзюбан Татьяна Алексеевна</a:t>
            </a:r>
            <a:r>
              <a:rPr lang="ru-RU" sz="9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
Заместитель директора по воспитательной работе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Руководитель проекта: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Калинина Вероника Николаевна</a:t>
            </a:r>
            <a:r>
              <a:rPr lang="ru-RU" sz="9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
директор МБОУ СОШ №3 с. Огоньки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Команда проекта: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Власова Валерия Валерьевна; Попова Наталья Андреевна; Смирнов Евгений Игоревич;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62625" y="1076325"/>
            <a:ext cx="4676775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Описание проблемы: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Несогласованность действий сотрудников в подготовке мероприятия,
Несвоевременная подготовка мероприятия, 
Высокий возврат на доработку на этапе подготовки
Работники, вовлекаемые  в подготовку мероприятия, заняты другой срочной работой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Ключевой риск: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Низкое качество проведения мероприятий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1950" y="3419475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3. Цели и плановый эффект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62625" y="3419475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4. Ключевые события проекта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61950" y="3781425"/>
          <a:ext cx="4686300" cy="1341120"/>
        </p:xfrm>
        <a:graphic>
          <a:graphicData uri="http://schemas.openxmlformats.org/drawingml/2006/table">
            <a:tbl>
              <a:tblPr firstRow="1" bandRow="1"/>
              <a:tblGrid>
                <a:gridCol w="323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Показатель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База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Цель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Время, затраченное на разработку и утверждение сценария мероприятия, мин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240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120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Общее время протекания процесса, мин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720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370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Трудозатраты в год, мин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7500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4380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Удовлетворенность процессом организации подготовки мероприятия участниками процесса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есть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581650" y="3781425"/>
          <a:ext cx="4867275" cy="2971800"/>
        </p:xfrm>
        <a:graphic>
          <a:graphicData uri="http://schemas.openxmlformats.org/drawingml/2006/table">
            <a:tbl>
              <a:tblPr firstRow="1" bandRow="1"/>
              <a:tblGrid>
                <a:gridCol w="341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Наименование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Начало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Окончание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Старт проекта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01.04.2023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 Диагностика и целевое состояние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01.04.2023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29.04.2023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1.1. Разработка текущей карты процесса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01.04.2023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10.04.2023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1.2. Сбор фактических данных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01.04.2023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12.04.2023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1.3. Разработка целевой карты процесса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15.04.2023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29.04.2023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1.4. Разработка плана мероприятий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15.04.2023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29.04.2023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2. Реализация плана мероприятий по улучшению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30.04.2023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2.1. Совещание по защите подходов внедрения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30.04.2023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30.04.2023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2.2. Внедрение мероприятий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01.05.2023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 Анализ результатов и закрытие проекта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08.07.2023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3.1. Мониторинг достигнутых результатов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29.06.2023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3.2. Оформление карты достигнутого состояния процесса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30.06.2023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30.06.2023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3.3. Разработка стандарта/норматива и тиражирование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01.07.2023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05.07.2023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3.4. Закрытие проекта (отчет руководителю)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06.07.2023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08.07.2023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3419475"/>
          <a:ext cx="10077450" cy="3781425"/>
          <a:chOff x="361950" y="3419475"/>
          <a:chExt cx="10077450" cy="3781425"/>
        </a:xfrm>
      </p:grpSpPr>
      <p:sp>
        <p:nvSpPr>
          <p:cNvPr id="2" name="TextBox 1"/>
          <p:cNvSpPr txBox="1"/>
          <p:nvPr/>
        </p:nvSpPr>
        <p:spPr>
          <a:xfrm>
            <a:off x="361950" y="3419475"/>
            <a:ext cx="97155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600" u="none" spc="0">
                <a:solidFill>
                  <a:srgbClr val="555555">
                    <a:alpha val="100000"/>
                  </a:srgbClr>
                </a:solidFill>
                <a:latin typeface="Scada"/>
              </a:rPr>
              <a:t>Спасибо за внимание.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107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ТЕКУЩЕГО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720 мин
</a:t>
            </a:r>
            <a:r>
              <a:rPr lang="ru-RU" sz="1100" b="1" u="sng" spc="0">
                <a:solidFill>
                  <a:srgbClr val="990000">
                    <a:alpha val="100000"/>
                  </a:srgbClr>
                </a:solidFill>
                <a:latin typeface="Scada"/>
              </a:rPr>
              <a:t>Проблемы:
</a:t>
            </a:r>
            <a:r>
              <a:rPr lang="ru-RU" sz="10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Большая длительность написания  сценария, наличие больших трудозатрат по времени и трудозатратам
2. Низкий уровень коммуникации между сотрудниками, несогласованность действий
3. Занятость, вовлекаемых в подготовку мероприятия другими должностными обязанностями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Необходимость провести мероприятие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25  мин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Заместитель директора по ВР, педагог-организатор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Мониторинг плана мероприятий МБОУ СОШ №3 с. Огоньки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32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30194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9" name="TextBox 38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15  мин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Заместитель директора по ВР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Поручение подготовки сценария педагогу-организатору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4" name="TextBox 43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48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6" name="TextBox 45"/>
          <p:cNvSpPr txBox="1"/>
          <p:nvPr/>
        </p:nvSpPr>
        <p:spPr>
          <a:xfrm>
            <a:off x="47910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9" name="TextBox 48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60  мин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Педагог-организатор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Формирование плана подготовки мероприятия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4" name="TextBox 53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975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6" name="TextBox 55"/>
          <p:cNvSpPr txBox="1"/>
          <p:nvPr/>
        </p:nvSpPr>
        <p:spPr>
          <a:xfrm>
            <a:off x="6657975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2,3</a:t>
            </a: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0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8" name="TextBox 57"/>
          <p:cNvSpPr txBox="1"/>
          <p:nvPr/>
        </p:nvSpPr>
        <p:spPr>
          <a:xfrm>
            <a:off x="60102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60" name="TextBox 59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1" name="TextBox 60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120 мин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Педагог-организатор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Написание сценария (сценарного плана). Составление репертуара.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6" name="TextBox 65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8" name="TextBox 67"/>
          <p:cNvSpPr txBox="1"/>
          <p:nvPr/>
        </p:nvSpPr>
        <p:spPr>
          <a:xfrm>
            <a:off x="1371600" y="69818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1,2,3</a:t>
            </a: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0" name="TextBox 69"/>
          <p:cNvSpPr txBox="1"/>
          <p:nvPr/>
        </p:nvSpPr>
        <p:spPr>
          <a:xfrm>
            <a:off x="7239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73" name="TextBox 72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4" name="TextBox 73"/>
          <p:cNvSpPr txBox="1"/>
          <p:nvPr/>
        </p:nvSpPr>
        <p:spPr>
          <a:xfrm>
            <a:off x="248602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84797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15 мин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Заместитель директора по ВР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48602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Проверка  и корректировка  плана мероприятия и сценария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48602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9" name="TextBox 78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0275" y="4143375"/>
            <a:ext cx="7524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1" name="TextBox 80"/>
          <p:cNvSpPr txBox="1"/>
          <p:nvPr/>
        </p:nvSpPr>
        <p:spPr>
          <a:xfrm>
            <a:off x="2200275" y="4143375"/>
            <a:ext cx="361950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323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3" name="TextBox 82"/>
          <p:cNvSpPr txBox="1"/>
          <p:nvPr/>
        </p:nvSpPr>
        <p:spPr>
          <a:xfrm>
            <a:off x="301942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5705475"/>
            <a:ext cx="342900" cy="428625"/>
          </a:xfrm>
          <a:prstGeom prst="rect">
            <a:avLst/>
          </a:prstGeom>
          <a:noFill/>
        </p:spPr>
      </p:pic>
      <p:sp>
        <p:nvSpPr>
          <p:cNvPr id="85" name="TextBox 84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6" name="TextBox 85"/>
          <p:cNvSpPr txBox="1"/>
          <p:nvPr/>
        </p:nvSpPr>
        <p:spPr>
          <a:xfrm>
            <a:off x="424815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6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610100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5-10  мин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24815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Заместитель директора по ВР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24815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Передача сценария исполнителям, распределение конкретных задач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24815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1" name="TextBox 90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92" name="Рисунок 9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488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3" name="TextBox 92"/>
          <p:cNvSpPr txBox="1"/>
          <p:nvPr/>
        </p:nvSpPr>
        <p:spPr>
          <a:xfrm>
            <a:off x="479107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5705475"/>
            <a:ext cx="342900" cy="428625"/>
          </a:xfrm>
          <a:prstGeom prst="rect">
            <a:avLst/>
          </a:prstGeom>
          <a:noFill/>
        </p:spPr>
      </p:pic>
      <p:sp>
        <p:nvSpPr>
          <p:cNvPr id="95" name="TextBox 94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6" name="TextBox 95"/>
          <p:cNvSpPr txBox="1"/>
          <p:nvPr/>
        </p:nvSpPr>
        <p:spPr>
          <a:xfrm>
            <a:off x="601027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7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3722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240  мин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01027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Специалисты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01027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Подготовка репертуара, оформление зала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01027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101" name="TextBox 100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102" name="Рисунок 1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975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03" name="TextBox 102"/>
          <p:cNvSpPr txBox="1"/>
          <p:nvPr/>
        </p:nvSpPr>
        <p:spPr>
          <a:xfrm>
            <a:off x="6657975" y="69818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2,3</a:t>
            </a: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08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05" name="TextBox 104"/>
          <p:cNvSpPr txBox="1"/>
          <p:nvPr/>
        </p:nvSpPr>
        <p:spPr>
          <a:xfrm>
            <a:off x="601027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106" name="Рисунок 10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5705475"/>
            <a:ext cx="342900" cy="428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54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ТЕКУЩЕГО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720 мин
</a:t>
            </a:r>
            <a:r>
              <a:rPr lang="ru-RU" sz="1100" b="1" u="sng" spc="0">
                <a:solidFill>
                  <a:srgbClr val="990000">
                    <a:alpha val="100000"/>
                  </a:srgbClr>
                </a:solidFill>
                <a:latin typeface="Scada"/>
              </a:rPr>
              <a:t>Проблемы:
</a:t>
            </a:r>
            <a:r>
              <a:rPr lang="ru-RU" sz="10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Большая длительность написания  сценария, наличие больших трудозатрат по времени и трудозатратам
2. Низкий уровень коммуникации между сотрудниками, несогласованность действий
3. Занятость, вовлекаемых в подготовку мероприятия другими должностными обязанностями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63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180 мин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Специалисты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Проведение совместных репетиций всех участников мероприятия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390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5" y="895350"/>
            <a:ext cx="7524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428625" y="895350"/>
            <a:ext cx="361950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7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2" name="TextBox 31"/>
          <p:cNvSpPr txBox="1"/>
          <p:nvPr/>
        </p:nvSpPr>
        <p:spPr>
          <a:xfrm>
            <a:off x="1371600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1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4" name="TextBox 33"/>
          <p:cNvSpPr txBox="1"/>
          <p:nvPr/>
        </p:nvSpPr>
        <p:spPr>
          <a:xfrm>
            <a:off x="72390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2466975"/>
            <a:ext cx="342900" cy="428625"/>
          </a:xfrm>
          <a:prstGeom prst="rect">
            <a:avLst/>
          </a:prstGeom>
          <a:noFill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8" name="TextBox 37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60 мин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Заместитель директора по ВР, специалисты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Проверка готовности  к мероприятию путем проведения генеральной репетиции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3" name="TextBox 42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0275" y="895350"/>
            <a:ext cx="7524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5" name="TextBox 44"/>
          <p:cNvSpPr txBox="1"/>
          <p:nvPr/>
        </p:nvSpPr>
        <p:spPr>
          <a:xfrm>
            <a:off x="2200275" y="895350"/>
            <a:ext cx="361950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8</a:t>
            </a: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32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7" name="TextBox 46"/>
          <p:cNvSpPr txBox="1"/>
          <p:nvPr/>
        </p:nvSpPr>
        <p:spPr>
          <a:xfrm>
            <a:off x="30194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0" name="TextBox 49"/>
          <p:cNvSpPr txBox="1"/>
          <p:nvPr/>
        </p:nvSpPr>
        <p:spPr>
          <a:xfrm>
            <a:off x="424815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Выход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2" name="TextBox 51"/>
          <p:cNvSpPr txBox="1"/>
          <p:nvPr/>
        </p:nvSpPr>
        <p:spPr>
          <a:xfrm>
            <a:off x="424815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Мероприятие проведено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СБОР ФАКТИЧЕСКИХ ДАННЫХ ПРОЦЕССА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61950" y="1438275"/>
          <a:ext cx="10077450" cy="576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АНАЛИЗ И РЕШЕНИЕ ПРОБЛЕМ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61950" y="1438275"/>
          <a:ext cx="9944100" cy="1828800"/>
        </p:xfrm>
        <a:graphic>
          <a:graphicData uri="http://schemas.openxmlformats.org/drawingml/2006/table">
            <a:tbl>
              <a:tblPr firstRow="1" bandRow="1"/>
              <a:tblGrid>
                <a:gridCol w="542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3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n/n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Проблема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Причина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Решение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Большая длительность написания  сценария, наличие больших трудозатрат по времени и трудозатратам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Отсутствие шаблонов сценариев и общего плана по подготовке сценария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Создание базы сценариев. Разработка типового плана по подготовке мероприятий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Низкий уровень коммуникации между сотрудниками, несогласованность действий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Отсутствие совместных обсуждений и рефлексии по итогам проведения мероприятия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Проведение совещаний по плану подготовки и проведение итоговых совещаний с подведением итогов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Занятость, вовлекаемых в подготовку мероприятия другими должностными обязанностями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Отсутствие мотивации  к выполнению задач, не входящих  в план текущей работы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Введение Положения о поощрении за срочную и важную работу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107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ЦЕЛЕВОГО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370 мин
</a:t>
            </a: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Предлагаемые решения:
</a:t>
            </a:r>
            <a:r>
              <a:rPr lang="ru-RU" sz="10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Создание базы сценариев.
Разработка типового плана по подготовке мероприятия
2. Проведение совещаний по плану подготовки и проведение  совещаний с подведением итогов
3. Введение Положения о поощрении за срочную работу и важную работу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Необходимость провести мероприятие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  мин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Заместитель директора по ВР, педагог-организатор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Мониторинг плана мероприятий МБОУ СОШ №3 с. Огоньки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488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3133725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24860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  мин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Заместитель директора по ВР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Поручение подготовки сценария педагогу-организатору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48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8" name="TextBox 47"/>
          <p:cNvSpPr txBox="1"/>
          <p:nvPr/>
        </p:nvSpPr>
        <p:spPr>
          <a:xfrm>
            <a:off x="47910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1" name="TextBox 50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  мин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Педагог-организатор, специалисты, зам. директора по ВР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Совещание по подготовке плана мероприятия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6" name="TextBox 55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738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8" name="TextBox 57"/>
          <p:cNvSpPr txBox="1"/>
          <p:nvPr/>
        </p:nvSpPr>
        <p:spPr>
          <a:xfrm>
            <a:off x="6657975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2,3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0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0" name="TextBox 59"/>
          <p:cNvSpPr txBox="1"/>
          <p:nvPr/>
        </p:nvSpPr>
        <p:spPr>
          <a:xfrm>
            <a:off x="60102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62" name="TextBox 61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3" name="TextBox 62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60 мин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Педагог-организатор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Написание сценария (сценарного плана). Составление репертуара.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8" name="TextBox 67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363" y="70199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0" name="TextBox 69"/>
          <p:cNvSpPr txBox="1"/>
          <p:nvPr/>
        </p:nvSpPr>
        <p:spPr>
          <a:xfrm>
            <a:off x="1371600" y="70199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1,2,3</a:t>
            </a: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2" name="TextBox 71"/>
          <p:cNvSpPr txBox="1"/>
          <p:nvPr/>
        </p:nvSpPr>
        <p:spPr>
          <a:xfrm>
            <a:off x="7239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75" name="TextBox 74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6" name="TextBox 75"/>
          <p:cNvSpPr txBox="1"/>
          <p:nvPr/>
        </p:nvSpPr>
        <p:spPr>
          <a:xfrm>
            <a:off x="248602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84797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 мин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Заместитель директора по ВР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48602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Проверка  и корректировка  плана мероприятия и сценария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48602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1" name="TextBox 80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323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3" name="TextBox 82"/>
          <p:cNvSpPr txBox="1"/>
          <p:nvPr/>
        </p:nvSpPr>
        <p:spPr>
          <a:xfrm>
            <a:off x="301942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5705475"/>
            <a:ext cx="342900" cy="428625"/>
          </a:xfrm>
          <a:prstGeom prst="rect">
            <a:avLst/>
          </a:prstGeom>
          <a:noFill/>
        </p:spPr>
      </p:pic>
      <p:sp>
        <p:nvSpPr>
          <p:cNvPr id="85" name="TextBox 84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6" name="TextBox 85"/>
          <p:cNvSpPr txBox="1"/>
          <p:nvPr/>
        </p:nvSpPr>
        <p:spPr>
          <a:xfrm>
            <a:off x="424815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6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610100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 мин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24815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Заместитель директора по ВР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24815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Передача сценария исполнителям, распределение конкретных задач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24815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1" name="TextBox 90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92" name="Рисунок 9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488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3" name="TextBox 92"/>
          <p:cNvSpPr txBox="1"/>
          <p:nvPr/>
        </p:nvSpPr>
        <p:spPr>
          <a:xfrm>
            <a:off x="479107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5705475"/>
            <a:ext cx="342900" cy="428625"/>
          </a:xfrm>
          <a:prstGeom prst="rect">
            <a:avLst/>
          </a:prstGeom>
          <a:noFill/>
        </p:spPr>
      </p:pic>
      <p:sp>
        <p:nvSpPr>
          <p:cNvPr id="95" name="TextBox 94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6" name="TextBox 95"/>
          <p:cNvSpPr txBox="1"/>
          <p:nvPr/>
        </p:nvSpPr>
        <p:spPr>
          <a:xfrm>
            <a:off x="601027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7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3722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120 мин мин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01027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Специалисты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01027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Подготовка репертуара, оформление зала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01027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101" name="TextBox 100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102" name="Рисунок 1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738" y="70199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03" name="TextBox 102"/>
          <p:cNvSpPr txBox="1"/>
          <p:nvPr/>
        </p:nvSpPr>
        <p:spPr>
          <a:xfrm>
            <a:off x="6657975" y="70199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08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05" name="TextBox 104"/>
          <p:cNvSpPr txBox="1"/>
          <p:nvPr/>
        </p:nvSpPr>
        <p:spPr>
          <a:xfrm>
            <a:off x="601027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106" name="Рисунок 10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5705475"/>
            <a:ext cx="342900" cy="428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64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ЦЕЛЕВОГО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370 мин
</a:t>
            </a: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Предлагаемые решения:
</a:t>
            </a:r>
            <a:r>
              <a:rPr lang="ru-RU" sz="10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Создание базы сценариев.
Разработка типового плана по подготовке мероприятия
2. Проведение совещаний по плану подготовки и проведение  совещаний с подведением итогов
3. Введение Положения о поощрении за срочную работу и важную работу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63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90 мин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Специалисты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Проведение совместных репетиций всех участников мероприятия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390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363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1371600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1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2" name="TextBox 31"/>
          <p:cNvSpPr txBox="1"/>
          <p:nvPr/>
        </p:nvSpPr>
        <p:spPr>
          <a:xfrm>
            <a:off x="72390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2466975"/>
            <a:ext cx="342900" cy="428625"/>
          </a:xfrm>
          <a:prstGeom prst="rect">
            <a:avLst/>
          </a:prstGeom>
          <a:noFill/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6" name="TextBox 35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9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60 мин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Заместитель директора по ВР, специалисты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Проверка готовности  к мероприятию путем проведения генеральной репетиции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488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3" name="TextBox 42"/>
          <p:cNvSpPr txBox="1"/>
          <p:nvPr/>
        </p:nvSpPr>
        <p:spPr>
          <a:xfrm>
            <a:off x="3133725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5" name="TextBox 44"/>
          <p:cNvSpPr txBox="1"/>
          <p:nvPr/>
        </p:nvSpPr>
        <p:spPr>
          <a:xfrm>
            <a:off x="24860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47" name="TextBox 46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8" name="TextBox 47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5-10 мин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зам. директора по ВР, специалисты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Совещание по результатам проведения мероприятия, рефлексия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3" name="TextBox 52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613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5" name="TextBox 54"/>
          <p:cNvSpPr txBox="1"/>
          <p:nvPr/>
        </p:nvSpPr>
        <p:spPr>
          <a:xfrm>
            <a:off x="4895850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96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7" name="TextBox 56"/>
          <p:cNvSpPr txBox="1"/>
          <p:nvPr/>
        </p:nvSpPr>
        <p:spPr>
          <a:xfrm>
            <a:off x="424815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9" name="TextBox 58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0" name="TextBox 59"/>
          <p:cNvSpPr txBox="1"/>
          <p:nvPr/>
        </p:nvSpPr>
        <p:spPr>
          <a:xfrm>
            <a:off x="6010275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Выход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2" name="TextBox 61"/>
          <p:cNvSpPr txBox="1"/>
          <p:nvPr/>
        </p:nvSpPr>
        <p:spPr>
          <a:xfrm>
            <a:off x="6010275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Мероприятие проведено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ПЛАН МЕРОПРИЯТИЙ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4825" y="1438275"/>
          <a:ext cx="9715500" cy="2103120"/>
        </p:xfrm>
        <a:graphic>
          <a:graphicData uri="http://schemas.openxmlformats.org/drawingml/2006/table">
            <a:tbl>
              <a:tblPr firstRow="1" bandRow="1"/>
              <a:tblGrid>
                <a:gridCol w="36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Задача, Ответственный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План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Замечания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Статус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Проведение совещаний по плану подготовки и проведение  совещаний  с подведением итогов
(Ответственный: Власова Валерия Валерьевна)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20.04.2023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20.04.2023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Создание базы шаблонов сценариев.
Разработка типового плана по подготовке мероприятия
(Ответственный: Попова Наталья Андреевна)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23.04.2023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23.04.2023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Введение Положения о поощрении за срочную и важную работу
(Ответственный: Власова Валерия Валерьевна)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25.04.2023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25.04.2023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28">
  <a:themeElements>
    <a:clrScheme name="Theme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</TotalTime>
  <Words>1184</Words>
  <Application>Microsoft Office PowerPoint</Application>
  <PresentationFormat>Произвольный</PresentationFormat>
  <Paragraphs>447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Calibri</vt:lpstr>
      <vt:lpstr>Scada</vt:lpstr>
      <vt:lpstr>Theme28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122</cp:lastModifiedBy>
  <cp:revision>3</cp:revision>
  <dcterms:created xsi:type="dcterms:W3CDTF">2023-06-28T02:03:03Z</dcterms:created>
  <dcterms:modified xsi:type="dcterms:W3CDTF">2023-06-29T00:02:05Z</dcterms:modified>
  <cp:category/>
</cp:coreProperties>
</file>