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Получение электронной входящей корреспонденции, регистрация в журнале входящей документации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0-9141-44A1-B985-3B28857536B8}"/>
            </c:ext>
          </c:extLst>
        </c:ser>
        <c:ser>
          <c:idx val="1"/>
          <c:order val="1"/>
          <c:tx>
            <c:v>Распечатывание текстового документа, передача руководителю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1-9141-44A1-B985-3B28857536B8}"/>
            </c:ext>
          </c:extLst>
        </c:ser>
        <c:ser>
          <c:idx val="2"/>
          <c:order val="2"/>
          <c:tx>
            <c:v>Определение ответственного за исполнение документов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5</c:v>
              </c:pt>
              <c:pt idx="1">
                <c:v>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2-9141-44A1-B985-3B28857536B8}"/>
            </c:ext>
          </c:extLst>
        </c:ser>
        <c:ser>
          <c:idx val="3"/>
          <c:order val="3"/>
          <c:tx>
            <c:v>Передача документов ответственному исполнителю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3-9141-44A1-B985-3B28857536B8}"/>
            </c:ext>
          </c:extLst>
        </c:ser>
        <c:ser>
          <c:idx val="4"/>
          <c:order val="4"/>
          <c:tx>
            <c:v>получение текстового документа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15</c:v>
              </c:pt>
              <c:pt idx="2">
                <c:v>15</c:v>
              </c:pt>
            </c:numLit>
          </c:val>
          <c:extLst>
            <c:ext xmlns:c16="http://schemas.microsoft.com/office/drawing/2014/chart" uri="{C3380CC4-5D6E-409C-BE32-E72D297353CC}">
              <c16:uniqueId val="{00000004-9141-44A1-B985-3B28857536B8}"/>
            </c:ext>
          </c:extLst>
        </c:ser>
        <c:ser>
          <c:idx val="5"/>
          <c:order val="5"/>
          <c:tx>
            <c:v>сбор и подготовка информации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15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5-9141-44A1-B985-3B28857536B8}"/>
            </c:ext>
          </c:extLst>
        </c:ser>
        <c:ser>
          <c:idx val="6"/>
          <c:order val="6"/>
          <c:tx>
            <c:v>Согласование документов работника, внесение рекомендаций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6-9141-44A1-B985-3B28857536B8}"/>
            </c:ext>
          </c:extLst>
        </c:ser>
        <c:ser>
          <c:idx val="7"/>
          <c:order val="7"/>
          <c:tx>
            <c:v>Получение текстового документа, устраняет возможные ошибки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12</c:v>
              </c:pt>
              <c:pt idx="1">
                <c:v>12</c:v>
              </c:pt>
              <c:pt idx="2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7-9141-44A1-B985-3B28857536B8}"/>
            </c:ext>
          </c:extLst>
        </c:ser>
        <c:ser>
          <c:idx val="8"/>
          <c:order val="8"/>
          <c:tx>
            <c:v>Согласование бумажного документа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5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8-9141-44A1-B985-3B28857536B8}"/>
            </c:ext>
          </c:extLst>
        </c:ser>
        <c:ser>
          <c:idx val="9"/>
          <c:order val="9"/>
          <c:tx>
            <c:v>Отправка документов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9-9141-44A1-B985-3B288575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0"/>
          <c:order val="10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03.05.2023</c:v>
              </c:pt>
              <c:pt idx="1">
                <c:v>05.2023</c:v>
              </c:pt>
              <c:pt idx="2">
                <c:v>10.05.2023</c:v>
              </c:pt>
            </c:strLit>
          </c:cat>
          <c:val>
            <c:numLit>
              <c:formatCode>General</c:formatCode>
              <c:ptCount val="3"/>
              <c:pt idx="0">
                <c:v>132</c:v>
              </c:pt>
              <c:pt idx="1">
                <c:v>112</c:v>
              </c:pt>
              <c:pt idx="2">
                <c:v>92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9141-44A1-B985-3B288575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1"/>
          <c:order val="11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16</c:v>
              </c:pt>
              <c:pt idx="1">
                <c:v>16</c:v>
              </c:pt>
              <c:pt idx="2">
                <c:v>16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B-9141-44A1-B985-3B2885753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Получение электронной входящей корреспонденции, регистрация в журнале входящей документации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15.07.2023</c:v>
              </c:pt>
              <c:pt idx="1">
                <c:v>20.07.2023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3</c:v>
              </c:pt>
              <c:pt idx="1">
                <c:v>2</c:v>
              </c:pt>
              <c:pt idx="2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0-4A2D-4826-9A72-A0951EE87865}"/>
            </c:ext>
          </c:extLst>
        </c:ser>
        <c:ser>
          <c:idx val="1"/>
          <c:order val="1"/>
          <c:tx>
            <c:v>Передача документов ответственному исполнителю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15.07.2023</c:v>
              </c:pt>
              <c:pt idx="1">
                <c:v>20.07.2023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2</c:v>
              </c:pt>
              <c:pt idx="1">
                <c:v>2</c:v>
              </c:pt>
              <c:pt idx="2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1-4A2D-4826-9A72-A0951EE87865}"/>
            </c:ext>
          </c:extLst>
        </c:ser>
        <c:ser>
          <c:idx val="2"/>
          <c:order val="2"/>
          <c:tx>
            <c:v>Сбор и подготовка информации в электронном виде, отправка секретарю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15.07.2023</c:v>
              </c:pt>
              <c:pt idx="1">
                <c:v>20.07.2023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15</c:v>
              </c:pt>
              <c:pt idx="1">
                <c:v>10</c:v>
              </c:pt>
              <c:pt idx="2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2-4A2D-4826-9A72-A0951EE87865}"/>
            </c:ext>
          </c:extLst>
        </c:ser>
        <c:ser>
          <c:idx val="3"/>
          <c:order val="3"/>
          <c:tx>
            <c:v>Отправка документов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15.07.2023</c:v>
              </c:pt>
              <c:pt idx="1">
                <c:v>20.07.2023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1</c:v>
              </c:pt>
              <c:pt idx="1">
                <c:v>2</c:v>
              </c:pt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3-4A2D-4826-9A72-A0951EE8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4"/>
          <c:order val="4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3"/>
              <c:pt idx="0">
                <c:v>15.07.2023</c:v>
              </c:pt>
              <c:pt idx="1">
                <c:v>20.07.2023</c:v>
              </c:pt>
              <c:pt idx="2">
                <c:v>25.07.2023</c:v>
              </c:pt>
            </c:strLit>
          </c:cat>
          <c:val>
            <c:numLit>
              <c:formatCode>General</c:formatCode>
              <c:ptCount val="3"/>
              <c:pt idx="0">
                <c:v>21</c:v>
              </c:pt>
              <c:pt idx="1">
                <c:v>16</c:v>
              </c:pt>
              <c:pt idx="2">
                <c:v>12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4-4A2D-4826-9A72-A0951EE8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5"/>
          <c:order val="5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16</c:v>
              </c:pt>
              <c:pt idx="1">
                <c:v>16</c:v>
              </c:pt>
              <c:pt idx="2">
                <c:v>16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5-4A2D-4826-9A72-A0951EE87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8108174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Оптимизация процесса обработки входящей корреспонденции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воспитательной работе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13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и утверждение стандартной операционной процедуры обработки входящей документации (СЭД)
2. Передача документов электронном виде
3. Минимизация бумажного документооборота за счет СЭД
4. Обеспечение сотрудников современной оргтехникой, обучение персонала работе на ней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Поступление запроса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электронной входящей корреспонденции, регистрация в журнале входящей документации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документов ответственному исполнителю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ОУ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подготовка информации в электронном виде, отправка секретарю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1,2,3,4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документов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1,3,4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на запрос подготовлена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10237"/>
              </p:ext>
            </p:extLst>
          </p:nvPr>
        </p:nvGraphicFramePr>
        <p:xfrm>
          <a:off x="361950" y="1438275"/>
          <a:ext cx="9705975" cy="96389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1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расходов на бумажный документооборот, рублей в месяц на 1 сотрудника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460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325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на обработку входящей корреспонденции, часов/месяц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2140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320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320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</a:t>
            </a:r>
            <a:endParaRPr lang="ru-RU" sz="1200" u="none" spc="0" dirty="0" smtClean="0">
              <a:solidFill>
                <a:srgbClr val="000000">
                  <a:alpha val="100000"/>
                </a:srgbClr>
              </a:solidFill>
              <a:latin typeface="Scada"/>
            </a:endParaRP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по </a:t>
            </a:r>
            <a:r>
              <a:rPr lang="ru-RU" sz="12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воспитательной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Алексеева Надежда Александровна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учитель математике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Музалёв Дмитрий Русланович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IT-специалист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Плотникова Оксана Васильева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по кадрам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83" y="1563815"/>
            <a:ext cx="1224135" cy="15809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234" y="1590647"/>
            <a:ext cx="1638697" cy="1733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1" y="4538536"/>
            <a:ext cx="1830251" cy="23987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38" y="4524403"/>
            <a:ext cx="1496194" cy="21089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1" y="4524403"/>
            <a:ext cx="1867297" cy="22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7526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 и утверждение стандартной операционной процедуры обработки входящей корреспонденции (СЭД)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на обработку входящей документации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Минимизация бумажного документооборота за счет СЭД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Экономия бумаги, краски  и канцтоваров, появилось больше рабочего пространства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Обеспечение сотрудников современной оргтехникой, обучение персонала работе на 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времени при ознакомлении сотрудников с актуальной документацией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документов в электронном виде (СЭД, электронная почта)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временных затрат на печать, транспортировку и оцифрование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 и утверждение стандартной операционной процедуры обработки входящей корреспонденции (СЭД)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на обработку входящей документации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276" y="241168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69" y="2773635"/>
            <a:ext cx="3495775" cy="4940879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Минимизация бумажного документооборота за счет СЭД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Экономия бумаги, краски  и канцтоваров, появилось больше рабочего пространства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9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990000">
                    <a:alpha val="100000"/>
                  </a:srgbClr>
                </a:solidFill>
                <a:latin typeface="Scada"/>
              </a:rPr>
              <a:t>БЫЛО: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63" y="3781425"/>
            <a:ext cx="4476750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75" y="3781425"/>
            <a:ext cx="442912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153275"/>
          <a:chOff x="361950" y="180975"/>
          <a:chExt cx="10439400" cy="7153275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Обеспечение сотрудников современной оргтехникой, обучение персонала работе на ней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Сокращение времени при ознакомлении сотрудников с актуальной документацией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3718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документов в электронном виде (СЭД, электронная почта)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временных затрат на печать, транспортировку и оцифрование документов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488" y="3781425"/>
            <a:ext cx="4229100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Директор, сотрудники МБОУ СОШ №3 с. Огоньки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школа 3 с.Огоньки"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поступление запроса; конец: информация на запрос подготовлена 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воспитательной работе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 МБОУ СОШ №3 с. 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Алексеева Надежда Александровна; Музалёв Дмитрий Русланович; Плотникова Оксана Васильева;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отери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времени на распечатывание документов, транспортировку, ожидание участников процесса и передачу им писем в бумажном варианте;
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Материальные затраты;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u="none" spc="0" dirty="0" smtClean="0">
                <a:solidFill>
                  <a:srgbClr val="000000">
                    <a:alpha val="100000"/>
                  </a:srgbClr>
                </a:solidFill>
                <a:latin typeface="Scada"/>
              </a:rPr>
              <a:t>Несвоевременность 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получения исполнителем срочных документов;
Потери времени при ознакомлении сотрудников с актуальной документацией
</a:t>
            </a:r>
            <a:r>
              <a:rPr lang="ru-RU" sz="9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Наличие сотрудников, неудовлетворенных процессом.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9319"/>
              </p:ext>
            </p:extLst>
          </p:nvPr>
        </p:nvGraphicFramePr>
        <p:xfrm>
          <a:off x="361950" y="3781425"/>
          <a:ext cx="4686300" cy="91440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расходов на бумажный документооборот, рублей в месяц на 1 сотрудника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1205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460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на обработку входящей корреспонденции, часов/месяц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2140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320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04.08.2023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07.08.2023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107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Несвоевременное получение срочных важных писем
2. Избыточный расход материальных запасов
3. Временные затраты на оцифрование документа
4. Лишние движения при передаче документов, временные затраты сотрудника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Поступление запроса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электронной входящей корреспонденции, регистрация в журнале входящей документации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Распечатывание текстового документа, передача руководителю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2,4,5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 мин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Руководитель ОУ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Определение ответственного за исполнение документов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документов ответственному исполнителю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ОУ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текстового документа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ОУ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подготовка информации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89585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7" name="TextBox 96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15 мин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ОУ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документов работника, внесение рекомендаций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3" name="TextBox 102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2,4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107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Несвоевременное получение срочных важных писем
2. Избыточный расход материальных запасов
3. Временные затраты на оцифрование документа
4. Лишние движения при передаче документов, временные затраты сотрудника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ОУ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текстового документа, устраняет возможные ошибки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2,3,4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ОУ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бумажного документа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документов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на запрос подготовлена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61124"/>
              </p:ext>
            </p:extLst>
          </p:nvPr>
        </p:nvGraphicFramePr>
        <p:xfrm>
          <a:off x="361950" y="1438275"/>
          <a:ext cx="9944101" cy="23622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863">
                  <a:extLst>
                    <a:ext uri="{9D8B030D-6E8A-4147-A177-3AD203B41FA5}">
                      <a16:colId xmlns:a16="http://schemas.microsoft.com/office/drawing/2014/main" val="33018355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Коренные</a:t>
                      </a:r>
                      <a:r>
                        <a:rPr lang="ru-RU" sz="1000" b="1" u="none" spc="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п</a:t>
                      </a:r>
                      <a:r>
                        <a:rPr lang="ru-RU" sz="10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ричины</a:t>
                      </a:r>
                      <a:endParaRPr lang="ru-RU" sz="10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Влияние на цели проекта </a:t>
                      </a:r>
                      <a:endParaRPr lang="ru-RU" sz="1000" b="1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Несвоевременное получение срочных важных писем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документов вручную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 и утверждение стандартной операционной процедуры обработки входящей корреспонденции (СЭД)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  <a:r>
                        <a:rPr lang="ru-RU" sz="1000" u="none" spc="0" baseline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мин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Избыточный расход материальных запасов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Бумажный документооборот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Минимизация бумажного документооборота за счет СЭД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 мин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Временные затраты на оцифрование документа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Устаревшая офисная оргтехника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Обеспечение сотрудников современной оргтехникой, обучение персонала работе на ней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 мин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Лишние движения при передаче документов, временные затраты сотрудника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корреспонденции в бумажном варианте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документов в электронном виде (СЭД, электронная почта)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 мин</a:t>
                      </a:r>
                      <a:endParaRPr lang="ru-RU" sz="10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8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16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Разработка  и утверждение стандартной операционной процедуры обработки входящей корреспонденции (СЭД)
2. Минимизация бумажного документооборота за счет СЭД
3. Обеспечение сотрудников современной оргтехникой, обучение персонала работе на ней
4. Передача документов в электронном виде (СЭД, электронная почта)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Поступление запроса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Получение электронной входящей корреспонденции, регистрация в журнале входящей документации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Передача документов ответственному исполнителю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Работник ОУ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 подготовка информации в электронном виде, отправка секретарю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2,3,4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Секретарь ОУ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Отправка документов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1,3,4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Информация на запрос подготовлена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250063"/>
              </p:ext>
            </p:extLst>
          </p:nvPr>
        </p:nvGraphicFramePr>
        <p:xfrm>
          <a:off x="423614" y="1763613"/>
          <a:ext cx="9715500" cy="266700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Передача документов в электронном виде (СЭД, электронная почта)
(Ответственный: Плотникова Оксана Васильева)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 и утверждение стандартной операционной процедуры обработки входящей корреспонденции (СЭД)
(Ответственный: Музалёв Дмитрий Русланович)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Минимизация бумажного документооборота за счет СЭД
(Ответственный: Плотникова Оксана Васильева)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Обеспечение сотрудников современной оргтехникой, обучение персонала работе на ней
(Ответственный: Музалёв Дмитрий Русланович)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 dirty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92">
  <a:themeElements>
    <a:clrScheme name="Theme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921</Words>
  <Application>Microsoft Office PowerPoint</Application>
  <PresentationFormat>Произвольный</PresentationFormat>
  <Paragraphs>357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Calibri</vt:lpstr>
      <vt:lpstr>Scada</vt:lpstr>
      <vt:lpstr>Theme92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3</cp:revision>
  <dcterms:created xsi:type="dcterms:W3CDTF">2023-08-15T02:11:08Z</dcterms:created>
  <dcterms:modified xsi:type="dcterms:W3CDTF">2023-09-16T01:53:12Z</dcterms:modified>
  <cp:category/>
</cp:coreProperties>
</file>