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3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Подготовка списка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30</c:v>
              </c:pt>
              <c:pt idx="1">
                <c:v>60</c:v>
              </c:pt>
              <c:pt idx="2">
                <c:v>120</c:v>
              </c:pt>
            </c:numLit>
          </c:val>
          <c:extLst>
            <c:ext xmlns:c16="http://schemas.microsoft.com/office/drawing/2014/chart" uri="{C3380CC4-5D6E-409C-BE32-E72D297353CC}">
              <c16:uniqueId val="{00000000-D23F-4C2C-86A4-C787ED6943C0}"/>
            </c:ext>
          </c:extLst>
        </c:ser>
        <c:ser>
          <c:idx val="1"/>
          <c:order val="1"/>
          <c:tx>
            <c:v>Ознакомление сотрудника со списком, способом подачи  и формой заявления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30</c:v>
              </c:pt>
              <c:pt idx="1">
                <c:v>50</c:v>
              </c:pt>
              <c:pt idx="2">
                <c:v>60</c:v>
              </c:pt>
            </c:numLit>
          </c:val>
          <c:extLst>
            <c:ext xmlns:c16="http://schemas.microsoft.com/office/drawing/2014/chart" uri="{C3380CC4-5D6E-409C-BE32-E72D297353CC}">
              <c16:uniqueId val="{00000001-D23F-4C2C-86A4-C787ED6943C0}"/>
            </c:ext>
          </c:extLst>
        </c:ser>
        <c:ser>
          <c:idx val="2"/>
          <c:order val="2"/>
          <c:tx>
            <c:v>Оформление заявления, ознакомление с критериями аттестации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60</c:v>
              </c:pt>
              <c:pt idx="1">
                <c:v>75</c:v>
              </c:pt>
              <c:pt idx="2">
                <c:v>90</c:v>
              </c:pt>
            </c:numLit>
          </c:val>
          <c:extLst>
            <c:ext xmlns:c16="http://schemas.microsoft.com/office/drawing/2014/chart" uri="{C3380CC4-5D6E-409C-BE32-E72D297353CC}">
              <c16:uniqueId val="{00000002-D23F-4C2C-86A4-C787ED6943C0}"/>
            </c:ext>
          </c:extLst>
        </c:ser>
        <c:ser>
          <c:idx val="3"/>
          <c:order val="3"/>
          <c:tx>
            <c:v>Сбор, обработка материалов согласно критериям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360</c:v>
              </c:pt>
              <c:pt idx="1">
                <c:v>450</c:v>
              </c:pt>
              <c:pt idx="2">
                <c:v>480</c:v>
              </c:pt>
            </c:numLit>
          </c:val>
          <c:extLst>
            <c:ext xmlns:c16="http://schemas.microsoft.com/office/drawing/2014/chart" uri="{C3380CC4-5D6E-409C-BE32-E72D297353CC}">
              <c16:uniqueId val="{00000003-D23F-4C2C-86A4-C787ED6943C0}"/>
            </c:ext>
          </c:extLst>
        </c:ser>
        <c:ser>
          <c:idx val="4"/>
          <c:order val="4"/>
          <c:tx>
            <c:v>Согласование материалов сотрудника, внесение рекомендаций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60</c:v>
              </c:pt>
              <c:pt idx="2">
                <c:v>45</c:v>
              </c:pt>
            </c:numLit>
          </c:val>
          <c:extLst>
            <c:ext xmlns:c16="http://schemas.microsoft.com/office/drawing/2014/chart" uri="{C3380CC4-5D6E-409C-BE32-E72D297353CC}">
              <c16:uniqueId val="{00000004-D23F-4C2C-86A4-C787ED6943C0}"/>
            </c:ext>
          </c:extLst>
        </c:ser>
        <c:ser>
          <c:idx val="5"/>
          <c:order val="5"/>
          <c:tx>
            <c:v>Доработка материалов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120</c:v>
              </c:pt>
              <c:pt idx="1">
                <c:v>300</c:v>
              </c:pt>
              <c:pt idx="2">
                <c:v>220</c:v>
              </c:pt>
            </c:numLit>
          </c:val>
          <c:extLst>
            <c:ext xmlns:c16="http://schemas.microsoft.com/office/drawing/2014/chart" uri="{C3380CC4-5D6E-409C-BE32-E72D297353CC}">
              <c16:uniqueId val="{00000005-D23F-4C2C-86A4-C787ED6943C0}"/>
            </c:ext>
          </c:extLst>
        </c:ser>
        <c:ser>
          <c:idx val="6"/>
          <c:order val="6"/>
          <c:tx>
            <c:v>Согласование материалов,внесение рекомендаций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120</c:v>
              </c:pt>
              <c:pt idx="1">
                <c:v>300</c:v>
              </c:pt>
              <c:pt idx="2">
                <c:v>220</c:v>
              </c:pt>
            </c:numLit>
          </c:val>
          <c:extLst>
            <c:ext xmlns:c16="http://schemas.microsoft.com/office/drawing/2014/chart" uri="{C3380CC4-5D6E-409C-BE32-E72D297353CC}">
              <c16:uniqueId val="{00000006-D23F-4C2C-86A4-C787ED6943C0}"/>
            </c:ext>
          </c:extLst>
        </c:ser>
        <c:ser>
          <c:idx val="7"/>
          <c:order val="7"/>
          <c:tx>
            <c:v>Размещение материалов на сайте </c:v>
          </c:tx>
          <c:spPr>
            <a:solidFill>
              <a:srgbClr val="66FF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40</c:v>
              </c:pt>
              <c:pt idx="1">
                <c:v>30</c:v>
              </c:pt>
              <c:pt idx="2">
                <c:v>45</c:v>
              </c:pt>
            </c:numLit>
          </c:val>
          <c:extLst>
            <c:ext xmlns:c16="http://schemas.microsoft.com/office/drawing/2014/chart" uri="{C3380CC4-5D6E-409C-BE32-E72D297353CC}">
              <c16:uniqueId val="{00000007-D23F-4C2C-86A4-C787ED6943C0}"/>
            </c:ext>
          </c:extLst>
        </c:ser>
        <c:ser>
          <c:idx val="8"/>
          <c:order val="8"/>
          <c:tx>
            <c:v>Проверка материалов сотрудника, возврат на доработку</c:v>
          </c:tx>
          <c:spPr>
            <a:solidFill>
              <a:srgbClr val="6699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300</c:v>
              </c:pt>
              <c:pt idx="1">
                <c:v>90</c:v>
              </c:pt>
              <c:pt idx="2">
                <c:v>245</c:v>
              </c:pt>
            </c:numLit>
          </c:val>
          <c:extLst>
            <c:ext xmlns:c16="http://schemas.microsoft.com/office/drawing/2014/chart" uri="{C3380CC4-5D6E-409C-BE32-E72D297353CC}">
              <c16:uniqueId val="{00000008-D23F-4C2C-86A4-C787ED6943C0}"/>
            </c:ext>
          </c:extLst>
        </c:ser>
        <c:ser>
          <c:idx val="9"/>
          <c:order val="9"/>
          <c:tx>
            <c:v>Повторное размещение материалов </c:v>
          </c:tx>
          <c:spPr>
            <a:solidFill>
              <a:srgbClr val="9966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40</c:v>
              </c:pt>
              <c:pt idx="1">
                <c:v>55</c:v>
              </c:pt>
              <c:pt idx="2">
                <c:v>60</c:v>
              </c:pt>
            </c:numLit>
          </c:val>
          <c:extLst>
            <c:ext xmlns:c16="http://schemas.microsoft.com/office/drawing/2014/chart" uri="{C3380CC4-5D6E-409C-BE32-E72D297353CC}">
              <c16:uniqueId val="{00000009-D23F-4C2C-86A4-C787ED694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10"/>
          <c:order val="10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1120</c:v>
              </c:pt>
              <c:pt idx="1">
                <c:v>1470</c:v>
              </c:pt>
              <c:pt idx="2">
                <c:v>1585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A-D23F-4C2C-86A4-C787ED694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11"/>
          <c:order val="11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210</c:v>
              </c:pt>
              <c:pt idx="1">
                <c:v>210</c:v>
              </c:pt>
              <c:pt idx="2">
                <c:v>210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B-D23F-4C2C-86A4-C787ED6943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l" fontAlgn="base">
              <a:defRPr/>
            </a:pPr>
            <a:r>
              <a:rPr lang="en-US" sz="1800" b="0" i="0" u="none" strike="noStrike" dirty="0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Подготовка списка</c:v>
          </c:tx>
          <c:spPr>
            <a:solidFill>
              <a:srgbClr val="FF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10</c:v>
              </c:pt>
              <c:pt idx="2">
                <c:v>11</c:v>
              </c:pt>
            </c:numLit>
          </c:val>
          <c:extLst>
            <c:ext xmlns:c16="http://schemas.microsoft.com/office/drawing/2014/chart" uri="{C3380CC4-5D6E-409C-BE32-E72D297353CC}">
              <c16:uniqueId val="{00000000-78B6-4FC9-85E4-277010E58AC5}"/>
            </c:ext>
          </c:extLst>
        </c:ser>
        <c:ser>
          <c:idx val="1"/>
          <c:order val="1"/>
          <c:tx>
            <c:v>Ознакомление сотрудника со списком, способом подачи  и формой заявления</c:v>
          </c:tx>
          <c:spPr>
            <a:solidFill>
              <a:srgbClr val="99CCFF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9</c:v>
              </c:pt>
              <c:pt idx="2">
                <c:v>10</c:v>
              </c:pt>
            </c:numLit>
          </c:val>
          <c:extLst>
            <c:ext xmlns:c16="http://schemas.microsoft.com/office/drawing/2014/chart" uri="{C3380CC4-5D6E-409C-BE32-E72D297353CC}">
              <c16:uniqueId val="{00000001-78B6-4FC9-85E4-277010E58AC5}"/>
            </c:ext>
          </c:extLst>
        </c:ser>
        <c:ser>
          <c:idx val="2"/>
          <c:order val="2"/>
          <c:tx>
            <c:v>Оформление заявления, ознакомление с критериями аттестации</c:v>
          </c:tx>
          <c:spPr>
            <a:solidFill>
              <a:srgbClr val="669966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40</c:v>
              </c:pt>
              <c:pt idx="2">
                <c:v>36</c:v>
              </c:pt>
            </c:numLit>
          </c:val>
          <c:extLst>
            <c:ext xmlns:c16="http://schemas.microsoft.com/office/drawing/2014/chart" uri="{C3380CC4-5D6E-409C-BE32-E72D297353CC}">
              <c16:uniqueId val="{00000002-78B6-4FC9-85E4-277010E58AC5}"/>
            </c:ext>
          </c:extLst>
        </c:ser>
        <c:ser>
          <c:idx val="3"/>
          <c:order val="3"/>
          <c:tx>
            <c:v>Сбор, обработка материалов согласно критериям</c:v>
          </c:tx>
          <c:spPr>
            <a:solidFill>
              <a:srgbClr val="CC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120</c:v>
              </c:pt>
              <c:pt idx="1">
                <c:v>120</c:v>
              </c:pt>
              <c:pt idx="2">
                <c:v>125</c:v>
              </c:pt>
            </c:numLit>
          </c:val>
          <c:extLst>
            <c:ext xmlns:c16="http://schemas.microsoft.com/office/drawing/2014/chart" uri="{C3380CC4-5D6E-409C-BE32-E72D297353CC}">
              <c16:uniqueId val="{00000003-78B6-4FC9-85E4-277010E58AC5}"/>
            </c:ext>
          </c:extLst>
        </c:ser>
        <c:ser>
          <c:idx val="4"/>
          <c:order val="4"/>
          <c:tx>
            <c:v>Согласование материалов,внесение рекомендаций</c:v>
          </c:tx>
          <c:spPr>
            <a:solidFill>
              <a:srgbClr val="9966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25</c:v>
              </c:pt>
              <c:pt idx="2">
                <c:v>18</c:v>
              </c:pt>
            </c:numLit>
          </c:val>
          <c:extLst>
            <c:ext xmlns:c16="http://schemas.microsoft.com/office/drawing/2014/chart" uri="{C3380CC4-5D6E-409C-BE32-E72D297353CC}">
              <c16:uniqueId val="{00000004-78B6-4FC9-85E4-277010E58AC5}"/>
            </c:ext>
          </c:extLst>
        </c:ser>
        <c:ser>
          <c:idx val="5"/>
          <c:order val="5"/>
          <c:tx>
            <c:v>Размещение материалов на сайте </c:v>
          </c:tx>
          <c:spPr>
            <a:solidFill>
              <a:srgbClr val="FFCC99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20</c:v>
              </c:pt>
              <c:pt idx="1">
                <c:v>20</c:v>
              </c:pt>
              <c:pt idx="2">
                <c:v>20</c:v>
              </c:pt>
            </c:numLit>
          </c:val>
          <c:extLst>
            <c:ext xmlns:c16="http://schemas.microsoft.com/office/drawing/2014/chart" uri="{C3380CC4-5D6E-409C-BE32-E72D297353CC}">
              <c16:uniqueId val="{00000005-78B6-4FC9-85E4-277010E58AC5}"/>
            </c:ext>
          </c:extLst>
        </c:ser>
        <c:ser>
          <c:idx val="6"/>
          <c:order val="6"/>
          <c:tx>
            <c:v>Проверка материалов сотрудника</c:v>
          </c:tx>
          <c:spPr>
            <a:solidFill>
              <a:srgbClr val="CCCCCC">
                <a:alpha val="10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10</c:v>
              </c:pt>
              <c:pt idx="1">
                <c:v>15</c:v>
              </c:pt>
              <c:pt idx="2">
                <c:v>8</c:v>
              </c:pt>
            </c:numLit>
          </c:val>
          <c:extLst>
            <c:ext xmlns:c16="http://schemas.microsoft.com/office/drawing/2014/chart" uri="{C3380CC4-5D6E-409C-BE32-E72D297353CC}">
              <c16:uniqueId val="{00000006-78B6-4FC9-85E4-277010E58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743552"/>
        <c:axId val="52749440"/>
        <c:extLst/>
      </c:barChart>
      <c:lineChart>
        <c:grouping val="stacked"/>
        <c:varyColors val="0"/>
        <c:ser>
          <c:idx val="7"/>
          <c:order val="7"/>
          <c:tx>
            <c:v> </c:v>
          </c:tx>
          <c:spPr>
            <a:ln w="0"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3"/>
              <c:pt idx="0">
                <c:v>Наблюдение1</c:v>
              </c:pt>
              <c:pt idx="1">
                <c:v>Наблюдение2</c:v>
              </c:pt>
              <c:pt idx="2">
                <c:v>Наблюдение3</c:v>
              </c:pt>
            </c:strLit>
          </c:cat>
          <c:val>
            <c:numLit>
              <c:formatCode>General</c:formatCode>
              <c:ptCount val="3"/>
              <c:pt idx="0">
                <c:v>210</c:v>
              </c:pt>
              <c:pt idx="1">
                <c:v>239</c:v>
              </c:pt>
              <c:pt idx="2">
                <c:v>228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7-78B6-4FC9-85E4-277010E58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lineChart>
        <c:grouping val="stacked"/>
        <c:varyColors val="0"/>
        <c:ser>
          <c:idx val="8"/>
          <c:order val="8"/>
          <c:tx>
            <c:v>Целевой уровень</c:v>
          </c:tx>
          <c:spPr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Lit>
              <c:formatCode>General</c:formatCode>
              <c:ptCount val="3"/>
              <c:pt idx="0">
                <c:v>0</c:v>
              </c:pt>
              <c:pt idx="1">
                <c:v>1</c:v>
              </c:pt>
              <c:pt idx="2">
                <c:v>2</c:v>
              </c:pt>
            </c:numLit>
          </c:cat>
          <c:val>
            <c:numLit>
              <c:formatCode>General</c:formatCode>
              <c:ptCount val="3"/>
              <c:pt idx="0">
                <c:v>210</c:v>
              </c:pt>
              <c:pt idx="1">
                <c:v>210</c:v>
              </c:pt>
              <c:pt idx="2">
                <c:v>210</c:v>
              </c:pt>
            </c:numLit>
          </c:val>
          <c:smooth val="0"/>
          <c:extLst>
            <c:ext xmlns:c16="http://schemas.microsoft.com/office/drawing/2014/chart" uri="{C3380CC4-5D6E-409C-BE32-E72D297353CC}">
              <c16:uniqueId val="{00000008-78B6-4FC9-85E4-277010E58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auto val="0"/>
        <c:lblAlgn val="ctr"/>
        <c:lblOffset val="100"/>
        <c:noMultiLvlLbl val="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/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marL="0" marR="0" lvl="0" indent="0" algn="l" fontAlgn="base">
            <a:defRPr sz="1000" b="0" i="0" u="none" strike="noStrik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651311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00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Отчетная презентация проекта повышения эффективности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8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и внедрение алгоритма аттестации педагогических работников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ДОКЛАДЧИК:
</a:t>
            </a:r>
            <a:r>
              <a:rPr lang="ru-RU" sz="16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Дзюбан Татьяна Алексеевна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ВР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ОРГАНИЗАЦИЯ: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МБОУ СОШ №3 с. Огоньки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no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2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МОНИТОРИНГ ДОСТИГНУТЫХ РЕЗУЛЬТАТОВ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9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210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Создание базы данных, шаблонов оформления портфолио  в электронном виде
2. Создание графика аттестации на год
3. Оформление стенда с пошаговой инструкцией
4. Разработка схемы процесса аттестации, визуализация
5. Создание чек-листа похождения аттестации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 процесса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списка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Ознакомление сотрудника со списком, способом подачи  и формой заявления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20-40 мин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Оформление заявления, ознакомление с критериями аттестации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9" name="TextBox 58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 мин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Сбор, обработка материалов согласно критериям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6" name="TextBox 65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69" name="TextBox 6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материалов,внесение рекомендаций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5" name="TextBox 74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7" name="TextBox 76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79" name="TextBox 78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0" name="TextBox 79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материалов на сайте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7" name="TextBox 86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89" name="TextBox 8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0" name="TextBox 89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Эксперт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материалов сотрудника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5" name="TextBox 9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ДОСТИГНУТОГО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210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Создание базы данных, шаблонов оформления портфолио  в электронном виде
2. Создание графика аттестации на год
3. Оформление стенда с пошаговой инструкцией
4. Разработка схемы процесса аттестации, визуализация
5. Создание чек-листа похождения аттестации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Принятие материалов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РЕЗУЛЬТАТЫ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962439"/>
              </p:ext>
            </p:extLst>
          </p:nvPr>
        </p:nvGraphicFramePr>
        <p:xfrm>
          <a:off x="361950" y="1438275"/>
          <a:ext cx="9705975" cy="85344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Комментарий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на подготовку документов,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820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240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240 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количества неаттестованных педагогов, %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</a:t>
                      </a:r>
                      <a:endParaRPr lang="ru-RU" sz="900" u="none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Scada"/>
                      </a:endParaRP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замечаний по доработке портфолио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Решение: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Закрыть проект
</a:t>
            </a: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Комментарии к решению: 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40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ПРИЛОЖЕНИЯ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КОМАНДА ПРОЕКТА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ВЛАДЕЛЕЦ ПРОЦЕССА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Иванова Татьяна Федоровна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УМК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РУКОВОДИТЕЛЬ ПРОЕКТА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Калинина Вероника Николаевна
</a:t>
            </a:r>
            <a:r>
              <a:rPr lang="ru-RU" sz="12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Директора МБОУ СОШ №3 с.Огоньки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5666" y="3107851"/>
            <a:ext cx="1007745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l" fontAlgn="b">
              <a:lnSpc>
                <a:spcPct val="100000"/>
              </a:lnSpc>
            </a:pPr>
            <a:r>
              <a:rPr lang="ru-RU" sz="1200" u="none" spc="0" dirty="0">
                <a:solidFill>
                  <a:srgbClr val="777777">
                    <a:alpha val="100000"/>
                  </a:srgbClr>
                </a:solidFill>
                <a:latin typeface="Scada"/>
              </a:rPr>
              <a:t>КОМАНДА ПРОЕКТА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61950" y="3736501"/>
            <a:ext cx="10024516" cy="43337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TextBox 12"/>
          <p:cNvSpPr txBox="1"/>
          <p:nvPr/>
        </p:nvSpPr>
        <p:spPr>
          <a:xfrm>
            <a:off x="272811" y="3856044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Алексеева Надежда Александровна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Учитель математики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0440" y="3758169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 err="1">
                <a:solidFill>
                  <a:srgbClr val="2F658E">
                    <a:alpha val="100000"/>
                  </a:srgbClr>
                </a:solidFill>
                <a:latin typeface="Scada"/>
              </a:rPr>
              <a:t>Дудковская</a:t>
            </a: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 Наталья Александровна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учитель английского языка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0420" y="3812702"/>
            <a:ext cx="2162175" cy="9715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 dirty="0">
                <a:solidFill>
                  <a:srgbClr val="2F658E">
                    <a:alpha val="100000"/>
                  </a:srgbClr>
                </a:solidFill>
                <a:latin typeface="Scada"/>
              </a:rPr>
              <a:t>Котенко Ольга Валериановна
</a:t>
            </a:r>
            <a:r>
              <a:rPr lang="ru-RU" sz="1100" u="none" spc="0" dirty="0">
                <a:solidFill>
                  <a:srgbClr val="000000">
                    <a:alpha val="100000"/>
                  </a:srgbClr>
                </a:solidFill>
                <a:latin typeface="Scada"/>
              </a:rPr>
              <a:t>Заместитель директора по УВР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887" y="4505335"/>
            <a:ext cx="1720248" cy="242473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4646619"/>
            <a:ext cx="1695387" cy="22219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37" y="2039469"/>
            <a:ext cx="1212063" cy="167416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6722" y="2108397"/>
            <a:ext cx="1432881" cy="151601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00" y="4537834"/>
            <a:ext cx="1611984" cy="23993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10086975" cy="1828800"/>
        </p:xfrm>
        <a:graphic>
          <a:graphicData uri="http://schemas.openxmlformats.org/drawingml/2006/table">
            <a:tbl>
              <a:tblPr firstRow="1" bandRow="1"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Эффект от мероприятия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графика аттестации на год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Материалы для портфолио оформляют постепенно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базы данных, шаблонов оформления портфолио в элеектронном виде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Использование  шаблонов  оформления документов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Оформление стенда с пошаговой инструкцией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Наличие актуальной информации у педагогов о процессе аттестации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чек-листа прохождения аттестации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Корректное  и полное размещение материалов  в системе
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r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схемы процесса аттестации, визуализация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Материалы соответствуют критериям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086600"/>
          <a:chOff x="361950" y="180975"/>
          <a:chExt cx="10439400" cy="70866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1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графика аттестации на год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Материалы для портфолио оформляют постепенно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3781425"/>
            <a:ext cx="4676775" cy="33051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0518" y="3505200"/>
            <a:ext cx="4676775" cy="3695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БЫЛО</a:t>
            </a: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:</a:t>
            </a: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НЕТ 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086600"/>
          <a:chOff x="361950" y="180975"/>
          <a:chExt cx="10439400" cy="70866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2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базы данных, шаблонов оформления портфолио в элеектронном виде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Использование  шаблонов  оформления документов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3781425"/>
            <a:ext cx="4676775" cy="33051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0518" y="3505200"/>
            <a:ext cx="4676775" cy="3695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БЫЛО</a:t>
            </a: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:</a:t>
            </a: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НЕТ 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3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Оформление стенда с пошаговой инструкцией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Наличие актуальной информации у педагогов о процессе аттестации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914" y="3615876"/>
            <a:ext cx="4783361" cy="3585024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0518" y="3505200"/>
            <a:ext cx="4676775" cy="3695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БЫЛО</a:t>
            </a: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:</a:t>
            </a: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НЕТ 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5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КАРТОЧКА ПРОЕКТА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Вовлеченные лица и рамки проекта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2. Обоснование выбора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 lnSpcReduction="10000"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Заказчики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Директор МБОУ СОШ №3 с. Огоньки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Периметр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Муниципальное бюджетное общеобразовательное учреждение "Средняя общеобразовательная школа 3 с. Огоньки" 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Границы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Начало: потребность пройти аттестацию, конец: документы на аттестацию поданы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Владелец процесса: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Иванова Татьяна Федоровна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Заместитель директора по УМК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Руководитель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Калинина Вероника Николаевна</a:t>
            </a:r>
            <a:r>
              <a:rPr lang="ru-RU" sz="900" u="none" spc="0">
                <a:solidFill>
                  <a:srgbClr val="777777">
                    <a:alpha val="100000"/>
                  </a:srgbClr>
                </a:solidFill>
                <a:latin typeface="Scada"/>
              </a:rPr>
              <a:t>
Директора МБОУ СОШ №3 с.Огоньки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Команда проекта: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Алексеева Надежда Александровна; Дудковская Наталья Александровна; Котенко Ольга Валериановна;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Описание проблемы: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 Наличие неаттестованных работников
2. Низкое качество подготовки документов
3. Несвоевременная подготовка документов
</a:t>
            </a:r>
            <a:r>
              <a:rPr lang="ru-RU" sz="9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Ключевой риск: 
</a:t>
            </a: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Отсутствие подтверждения  квалификации, снижение качества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3. Цели и плановый эффект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lIns="91440" tIns="45720" rIns="91440" bIns="45720" rtlCol="0" anchor="t">
            <a:no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4. Ключевые события проекта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61950" y="3781425"/>
          <a:ext cx="4686300" cy="853440"/>
        </p:xfrm>
        <a:graphic>
          <a:graphicData uri="http://schemas.openxmlformats.org/drawingml/2006/table">
            <a:tbl>
              <a:tblPr firstRow="1" bandRow="1"/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Показатель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База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Цель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Время на подготовку документов, мин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820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240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Сокращение количества неаттестованных педагогов, %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замечаний по доработке портфолио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да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581650" y="3781425"/>
          <a:ext cx="4867275" cy="2971800"/>
        </p:xfrm>
        <a:graphic>
          <a:graphicData uri="http://schemas.openxmlformats.org/drawingml/2006/table">
            <a:tbl>
              <a:tblPr firstRow="1" bandRow="1"/>
              <a:tblGrid>
                <a:gridCol w="341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Наименование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Начало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Окончание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Старт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 Диагностика и целевое состояние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1.1. Разработка текущей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1.2. Сбор фактических данных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16.04.2023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1.3. Разработка целевой карты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1.4. Разработка плана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15.04.2023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 Реализация плана мероприятий по улучшению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2.1. Совещание по защите подходов внедрения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30.04.2023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2.2. Внедрение мероприятий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 Анализ результатов и закрытие проекта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3.1. Мониторинг достигнутых результатов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31.05.2023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29.06.2023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3.2. Оформление карты достигнутого состояния процесса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30.06.2023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3.3. Разработка стандарта/норматива и тиражирование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05.07.2023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04775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3.4. Закрытие проекта (отчет руководителю)</a:t>
                      </a:r>
                    </a:p>
                  </a:txBody>
                  <a:tcPr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06.07.2023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8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08.07.2023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4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Создание чек-листа прохождения аттестации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 Корректное  и полное размещение материалов  в системе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363" y="3781425"/>
            <a:ext cx="2419350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0518" y="3505200"/>
            <a:ext cx="4676775" cy="3695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БЫЛО</a:t>
            </a: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:</a:t>
            </a: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НЕТ 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ПРИЛОЖЕНИЯ - ЭФФЕКТ ОТ ВНЕДРЕНИЯ 5 /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Наименование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Разработка схемы процесса аттестации, визуализация
</a:t>
            </a:r>
            <a:r>
              <a:rPr lang="ru-RU" sz="1200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
Эффект от мероприятия:
</a:t>
            </a:r>
            <a:r>
              <a:rPr lang="ru-RU" sz="13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Материалы соответствуют критериям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>
                <a:solidFill>
                  <a:srgbClr val="009900">
                    <a:alpha val="100000"/>
                  </a:srgbClr>
                </a:solidFill>
                <a:latin typeface="Scada"/>
              </a:rPr>
              <a:t>СТАЛО: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781425"/>
            <a:ext cx="45624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0518" y="3505200"/>
            <a:ext cx="4676775" cy="369570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1200" b="1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БЫЛО</a:t>
            </a: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:</a:t>
            </a: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u="none" spc="0" dirty="0" smtClean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endParaRPr lang="ru-RU" sz="1200" b="1" dirty="0">
              <a:solidFill>
                <a:srgbClr val="009900">
                  <a:alpha val="100000"/>
                </a:srgbClr>
              </a:solidFill>
              <a:latin typeface="Scada"/>
            </a:endParaRPr>
          </a:p>
          <a:p>
            <a:pPr marL="0" marR="0" lvl="0" indent="0" algn="ctr" fontAlgn="t">
              <a:lnSpc>
                <a:spcPct val="100000"/>
              </a:lnSpc>
            </a:pPr>
            <a:r>
              <a:rPr lang="ru-RU" sz="1200" b="1" u="none" spc="0" dirty="0" smtClean="0">
                <a:solidFill>
                  <a:srgbClr val="009900">
                    <a:alpha val="100000"/>
                  </a:srgbClr>
                </a:solidFill>
                <a:latin typeface="Scada"/>
              </a:rPr>
              <a:t>НЕТ </a:t>
            </a:r>
            <a:endParaRPr lang="ru-RU" sz="1200" b="1" u="none" spc="0" dirty="0">
              <a:solidFill>
                <a:srgbClr val="009900">
                  <a:alpha val="100000"/>
                </a:srgbClr>
              </a:solidFill>
              <a:latin typeface="Scad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2" name="TextBox 1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lIns="91440" tIns="45720" rIns="91440" bIns="45720" rtlCol="0" anchor="b">
            <a:spAutoFit/>
          </a:bodyPr>
          <a:lstStyle/>
          <a:p>
            <a:pPr marL="0" marR="0" lvl="0" indent="0" algn="ctr" fontAlgn="b">
              <a:lnSpc>
                <a:spcPct val="100000"/>
              </a:lnSpc>
            </a:pPr>
            <a:r>
              <a:rPr lang="ru-RU" sz="1600" u="none" spc="0">
                <a:solidFill>
                  <a:srgbClr val="555555">
                    <a:alpha val="100000"/>
                  </a:srgbClr>
                </a:solidFill>
                <a:latin typeface="Scada"/>
              </a:rPr>
              <a:t>Спасибо за внимание.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7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820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Материалы не соответствуют критериям
2. Некорректное/ неполное/ неточное размещение материалов в системе
3. Отсутствие  у педагогов актуальной информации о процессе аттестации
4. Откладывание оформления портфолио на крайние сроки
5. Отсутствие шаблонов оформления документов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пройти аттестацию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30-120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списка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9" name="TextBox 38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30-60 мин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Ознакомление сотрудника со списком, способом подачи  и формой заявления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60-90 мин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Оформление заявления, ознакомление с критериями аттестации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6" name="TextBox 55"/>
          <p:cNvSpPr txBox="1"/>
          <p:nvPr/>
        </p:nvSpPr>
        <p:spPr>
          <a:xfrm>
            <a:off x="665797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3,5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8" name="TextBox 57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1" name="TextBox 60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360-480 мин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Сбор, обработка материалов согласно критериям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8" name="TextBox 67"/>
          <p:cNvSpPr txBox="1"/>
          <p:nvPr/>
        </p:nvSpPr>
        <p:spPr>
          <a:xfrm>
            <a:off x="1371600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1,2,4</a:t>
            </a: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0" name="TextBox 69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3" name="TextBox 7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4" name="TextBox 73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20-60 мин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материалов сотрудника, внесение рекомендаций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9" name="TextBox 78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313372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1,2,5</a:t>
            </a: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3" name="TextBox 82"/>
          <p:cNvSpPr txBox="1"/>
          <p:nvPr/>
        </p:nvSpPr>
        <p:spPr>
          <a:xfrm>
            <a:off x="24860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5" name="TextBox 84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6" name="TextBox 85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120-300 мин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Доработка материалов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1" name="TextBox 90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3" name="TextBox 92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5" name="TextBox 9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6" name="TextBox 95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40-60 мин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материалов,внесение рекомендаций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1" name="TextBox 100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975" y="69818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3" name="TextBox 102"/>
          <p:cNvSpPr txBox="1"/>
          <p:nvPr/>
        </p:nvSpPr>
        <p:spPr>
          <a:xfrm>
            <a:off x="6657975" y="69818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5" name="TextBox 104"/>
          <p:cNvSpPr txBox="1"/>
          <p:nvPr/>
        </p:nvSpPr>
        <p:spPr>
          <a:xfrm>
            <a:off x="601027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62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ТЕКУЩЕГО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820 мин
</a:t>
            </a:r>
            <a:r>
              <a:rPr lang="ru-RU" sz="1100" b="1" u="sng" spc="0">
                <a:solidFill>
                  <a:srgbClr val="990000">
                    <a:alpha val="100000"/>
                  </a:srgbClr>
                </a:solidFill>
                <a:latin typeface="Scada"/>
              </a:rPr>
              <a:t>Проблемы: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Материалы не соответствуют критериям
2. Некорректное/ неполное/ неточное размещение материалов в системе
3. Отсутствие  у педагогов актуальной информации о процессе аттестации
4. Откладывание оформления портфолио на крайние сроки
5. Отсутствие шаблонов оформления документов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63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30-45 мин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материалов на сайте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1371600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72390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90-300 мин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Эксперт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материалов сотрудника, возврат на доработку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3" name="TextBox 42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5" name="TextBox 44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40-60 мин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Повторное размещение материалов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5" name="TextBox 54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Документы на аттестацию поданы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 ФАКТИЧЕСКИХ ДАННЫХ ПРОЦЕССА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АНАЛИЗ И РЕШЕНИЕ ПРОБЛЕМ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1950" y="1438275"/>
          <a:ext cx="9944100" cy="2133600"/>
        </p:xfrm>
        <a:graphic>
          <a:graphicData uri="http://schemas.openxmlformats.org/drawingml/2006/table">
            <a:tbl>
              <a:tblPr firstRow="1" bandRow="1"/>
              <a:tblGrid>
                <a:gridCol w="54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3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n/n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Проблема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Причина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Решение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Материалы не соответствуют критериям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актуальной информации  с пошаговыми действиями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схемы процесса аттестации, визуализация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Некорректное/ неполное/ неточное размещение материалов в системе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пошаговой инструкции сбора информации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чек-листа прохождения аттестации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информации  у педагогов актуальной информации о процессе аттестации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схемы прохождения аттестации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Оформление стенда с пошаговой инструкцией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Откладывание оформления портфолио на крайние сроки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информации о сроках прохождения аттестации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графика аттестации на год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Отсутствие шаблонов оформления документов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Нет единой базы образцов и шаблонов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базы данных, шаблонов оформления портфолио в электроном виде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09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210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Создание графика аттестации на год
2. Создание базы данных,  шаблонов оформления портфолио в электронном виде
3. Оформление стенда  с пошаговой инструкцией
4. Разработка схемы процесса аттестации, визуализация
5. Создание чек-листа прохождения аттестации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Потребность пройти аттестация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9" name="TextBox 28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Подготовка списка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48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13372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Ознакомление сотрудника со списком, способом подачи  и формой заявления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4895850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1,2, 3,6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4248150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TextBox 51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3" name="TextBox 52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20-40 мин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Оформление заявления, ознакомление с критериями аттестации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738" y="37814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6657975" y="37814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1,2,3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0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2" name="TextBox 61"/>
          <p:cNvSpPr txBox="1"/>
          <p:nvPr/>
        </p:nvSpPr>
        <p:spPr>
          <a:xfrm>
            <a:off x="6010275" y="38195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65" name="TextBox 64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120 мин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Сбор, обработка материалов согласно критериям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37160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 lnSpcReduction="10000"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1,3,4, 5,6</a:t>
            </a: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7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4" name="TextBox 73"/>
          <p:cNvSpPr txBox="1"/>
          <p:nvPr/>
        </p:nvSpPr>
        <p:spPr>
          <a:xfrm>
            <a:off x="7239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Специалист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Согласование материалов,внесение рекомендаций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3" name="TextBox 82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5" name="TextBox 84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86" name="Рисунок 8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7" name="TextBox 86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88" name="TextBox 87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6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20 мин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Педагогический работник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Размещение материалов на сайте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93" name="TextBox 92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613" y="7019925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5" name="TextBox 94"/>
          <p:cNvSpPr txBox="1"/>
          <p:nvPr/>
        </p:nvSpPr>
        <p:spPr>
          <a:xfrm>
            <a:off x="4895850" y="701992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3,6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6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424815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9" name="TextBox 98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0" name="TextBox 99"/>
          <p:cNvSpPr txBox="1"/>
          <p:nvPr/>
        </p:nvSpPr>
        <p:spPr>
          <a:xfrm>
            <a:off x="601027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7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722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10 мин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Эксперт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01027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Проверка материалов сотрудника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01027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105" name="TextBox 104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0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07" name="TextBox 106"/>
          <p:cNvSpPr txBox="1"/>
          <p:nvPr/>
        </p:nvSpPr>
        <p:spPr>
          <a:xfrm>
            <a:off x="6553200" y="7058025"/>
            <a:ext cx="609600" cy="2857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3775" y="57054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28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КАРТА ЦЕЛЕВОГО СОСТОЯНИЯ ПРОЦЕССА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Время протекания процесса:
</a:t>
            </a: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210 мин
</a:t>
            </a: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Предлагаемые решения:
</a:t>
            </a:r>
            <a:r>
              <a:rPr lang="ru-RU" sz="10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1. Создание графика аттестации на год
2. Создание базы данных,  шаблонов оформления портфолио в электронном виде
3. Оформление стенда  с пошаговой инструкцией
4. Разработка схемы процесса аттестации, визуализация
5. Создание чек-листа прохождения аттестации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1100" b="1" u="none" spc="0">
                <a:solidFill>
                  <a:srgbClr val="2F658E">
                    <a:alpha val="100000"/>
                  </a:srgbClr>
                </a:solidFill>
                <a:latin typeface="Scada"/>
              </a:rPr>
              <a:t>Легенда:
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0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Проблема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FFFFFF">
                    <a:alpha val="100000"/>
                  </a:srgbClr>
                </a:solidFill>
                <a:latin typeface="Scada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Решение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Возврат к предыдущему этапу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3 ч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1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НЕТ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noAutofit/>
          </a:bodyPr>
          <a:lstStyle/>
          <a:p>
            <a:pPr marL="0" marR="0" lvl="0" indent="0" algn="ctr" fontAlgn="t">
              <a:lnSpc>
                <a:spcPct val="100000"/>
              </a:lnSpc>
            </a:pPr>
            <a:r>
              <a:rPr lang="ru-RU" sz="8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Длительность
по регламенту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ctr">
            <a:normAutofit/>
          </a:bodyPr>
          <a:lstStyle/>
          <a:p>
            <a:pPr marL="0" marR="0" lvl="0" indent="0" algn="ctr" fontAlgn="ctr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Выход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normAutofit/>
          </a:bodyPr>
          <a:lstStyle/>
          <a:p>
            <a:pPr marL="0" marR="0" lvl="0" indent="0" algn="l" fontAlgn="t">
              <a:lnSpc>
                <a:spcPct val="100000"/>
              </a:lnSpc>
            </a:pPr>
            <a:r>
              <a:rPr lang="ru-RU" sz="900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Документы на аттестацию поданы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5720" rIns="91440" bIns="45720" rtlCol="0" anchor="t">
            <a:spAutoFit/>
          </a:bodyPr>
          <a:lstStyle/>
          <a:p>
            <a:pPr marL="0" marR="0" lvl="0" indent="0" algn="l" fontAlgn="t">
              <a:lnSpc>
                <a:spcPct val="100000"/>
              </a:lnSpc>
            </a:pPr>
            <a:endParaRPr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2466975"/>
            <a:ext cx="342900" cy="428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6" name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lIns="91440" tIns="45720" rIns="91440" bIns="45720" rtlCol="0">
            <a:spAutoFit/>
          </a:bodyPr>
          <a:lstStyle/>
          <a:p>
            <a:pPr marL="0" marR="0" lvl="0" indent="0" algn="l" fontAlgn="base">
              <a:lnSpc>
                <a:spcPct val="100000"/>
              </a:lnSpc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lIns="91440" tIns="45720" rIns="91440" bIns="45720" rtlCol="0" anchor="b">
            <a:normAutofit/>
          </a:bodyPr>
          <a:lstStyle/>
          <a:p>
            <a:pPr marL="0" marR="0" lvl="0" indent="0" algn="r" fontAlgn="b">
              <a:lnSpc>
                <a:spcPct val="100000"/>
              </a:lnSpc>
            </a:pPr>
            <a:r>
              <a:rPr lang="ru-RU" sz="2200" b="1" u="none" spc="0">
                <a:solidFill>
                  <a:srgbClr val="000000">
                    <a:alpha val="100000"/>
                  </a:srgbClr>
                </a:solidFill>
                <a:latin typeface="Scada"/>
              </a:rPr>
              <a:t>ПЛАН МЕРОПРИЯТИЙ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4825" y="1438275"/>
          <a:ext cx="9715500" cy="3108960"/>
        </p:xfrm>
        <a:graphic>
          <a:graphicData uri="http://schemas.openxmlformats.org/drawingml/2006/table">
            <a:tbl>
              <a:tblPr firstRow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пп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Задача, Ответственный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План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Факт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Замечания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1000" b="1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Статус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1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графика аттестации на год
(Ответственный: Котенко Ольга Валериановна)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2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базы данных, шаблонов оформления портфолио в элеектронном виде
(Ответственный: Алексеева Надежда Александровна)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Оформление стенда с пошаговой инструкцией
(Ответственный: Дудковская Наталья Александровна)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4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Создание чек-листа прохождения аттестации
(Ответственный: Алексеева Надежда Александровна)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5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Разработка схемы процесса аттестации, визуализация
(Ответственный: Котенко Ольга Валериановна)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01.06.2023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900" u="none" spc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 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fontAlgn="t">
                        <a:lnSpc>
                          <a:spcPct val="100000"/>
                        </a:lnSpc>
                      </a:pPr>
                      <a:r>
                        <a:rPr lang="ru-RU" sz="3200" u="none" spc="0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●</a:t>
                      </a:r>
                    </a:p>
                  </a:txBody>
                  <a:tcPr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eme30">
  <a:themeElements>
    <a:clrScheme name="Theme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1022</Words>
  <Application>Microsoft Office PowerPoint</Application>
  <PresentationFormat>Произвольный</PresentationFormat>
  <Paragraphs>470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Calibri</vt:lpstr>
      <vt:lpstr>Scada</vt:lpstr>
      <vt:lpstr>Theme30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122</cp:lastModifiedBy>
  <cp:revision>3</cp:revision>
  <dcterms:created xsi:type="dcterms:W3CDTF">2023-06-23T05:07:19Z</dcterms:created>
  <dcterms:modified xsi:type="dcterms:W3CDTF">2023-07-02T22:29:04Z</dcterms:modified>
  <cp:category/>
</cp:coreProperties>
</file>